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0" r:id="rId3"/>
    <p:sldId id="257" r:id="rId4"/>
    <p:sldId id="258" r:id="rId5"/>
    <p:sldId id="259" r:id="rId6"/>
    <p:sldId id="275" r:id="rId7"/>
    <p:sldId id="289" r:id="rId8"/>
    <p:sldId id="262" r:id="rId9"/>
    <p:sldId id="261" r:id="rId10"/>
    <p:sldId id="272" r:id="rId11"/>
    <p:sldId id="273" r:id="rId12"/>
    <p:sldId id="278" r:id="rId13"/>
    <p:sldId id="279" r:id="rId14"/>
    <p:sldId id="280" r:id="rId15"/>
    <p:sldId id="281" r:id="rId16"/>
    <p:sldId id="282" r:id="rId17"/>
    <p:sldId id="283" r:id="rId18"/>
    <p:sldId id="264" r:id="rId19"/>
    <p:sldId id="260" r:id="rId20"/>
    <p:sldId id="263" r:id="rId21"/>
    <p:sldId id="276" r:id="rId22"/>
    <p:sldId id="287" r:id="rId23"/>
    <p:sldId id="267" r:id="rId24"/>
    <p:sldId id="265" r:id="rId25"/>
    <p:sldId id="271" r:id="rId26"/>
    <p:sldId id="266" r:id="rId27"/>
    <p:sldId id="268" r:id="rId28"/>
    <p:sldId id="269" r:id="rId29"/>
    <p:sldId id="285" r:id="rId30"/>
    <p:sldId id="286"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88" y="-1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40AFC-5D7B-4FBE-ABC4-AEE452FDB15C}" type="datetimeFigureOut">
              <a:rPr lang="en-US" smtClean="0"/>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482EF-0ABE-4AD0-B668-382B11D65A66}" type="slidenum">
              <a:rPr lang="en-US" smtClean="0"/>
              <a:t>‹#›</a:t>
            </a:fld>
            <a:endParaRPr lang="en-US"/>
          </a:p>
        </p:txBody>
      </p:sp>
    </p:spTree>
    <p:extLst>
      <p:ext uri="{BB962C8B-B14F-4D97-AF65-F5344CB8AC3E}">
        <p14:creationId xmlns:p14="http://schemas.microsoft.com/office/powerpoint/2010/main" val="30484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482EF-0ABE-4AD0-B668-382B11D65A66}" type="slidenum">
              <a:rPr lang="en-US" smtClean="0"/>
              <a:t>17</a:t>
            </a:fld>
            <a:endParaRPr lang="en-US"/>
          </a:p>
        </p:txBody>
      </p:sp>
    </p:spTree>
    <p:extLst>
      <p:ext uri="{BB962C8B-B14F-4D97-AF65-F5344CB8AC3E}">
        <p14:creationId xmlns:p14="http://schemas.microsoft.com/office/powerpoint/2010/main" val="267458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13DBD4A-1E96-4E53-B2FB-48457F89BCCF}" type="datetimeFigureOut">
              <a:rPr lang="en-US" smtClean="0"/>
              <a:t>5/5/2015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C4CF908-C056-4909-BA44-0C75EB385E91}"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DBD4A-1E96-4E53-B2FB-48457F89BCC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DBD4A-1E96-4E53-B2FB-48457F89BCC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3DBD4A-1E96-4E53-B2FB-48457F89BCC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DBD4A-1E96-4E53-B2FB-48457F89BCC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3DBD4A-1E96-4E53-B2FB-48457F89BCCF}"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CF908-C056-4909-BA44-0C75EB385E91}"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3DBD4A-1E96-4E53-B2FB-48457F89BCCF}"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DBD4A-1E96-4E53-B2FB-48457F89BCCF}"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DBD4A-1E96-4E53-B2FB-48457F89BCCF}"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3DBD4A-1E96-4E53-B2FB-48457F89BCCF}" type="datetimeFigureOut">
              <a:rPr lang="en-US" smtClean="0"/>
              <a:t>5/5/2015</a:t>
            </a:fld>
            <a:endParaRPr lang="en-US"/>
          </a:p>
        </p:txBody>
      </p:sp>
      <p:sp>
        <p:nvSpPr>
          <p:cNvPr id="7" name="Slide Number Placeholder 6"/>
          <p:cNvSpPr>
            <a:spLocks noGrp="1"/>
          </p:cNvSpPr>
          <p:nvPr>
            <p:ph type="sldNum" sz="quarter" idx="12"/>
          </p:nvPr>
        </p:nvSpPr>
        <p:spPr/>
        <p:txBody>
          <a:bodyPr/>
          <a:lstStyle/>
          <a:p>
            <a:fld id="{8C4CF908-C056-4909-BA44-0C75EB385E91}"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3DBD4A-1E96-4E53-B2FB-48457F89BCCF}" type="datetimeFigureOut">
              <a:rPr lang="en-US" smtClean="0"/>
              <a:t>5/5/2015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C4CF908-C056-4909-BA44-0C75EB385E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13DBD4A-1E96-4E53-B2FB-48457F89BCCF}" type="datetimeFigureOut">
              <a:rPr lang="en-US" smtClean="0"/>
              <a:t>5/5/2015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C4CF908-C056-4909-BA44-0C75EB385E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crystalgraphics.com/powerpictures/Image.Search.Details.asp?product=cg1p2927050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a/url?sa=i&amp;rct=j&amp;q=evraz+regina&amp;source=images&amp;cd=&amp;cad=rja&amp;docid=FrItIo2IxCdzPM&amp;tbnid=CfRnSQvdLthKuM:&amp;ved=0CAUQjRw&amp;url=http://www.canada.com/story_print.html?id=a0649eb4-c95f-4964-a124-f0cb7903c941&amp;sponsor=&amp;ei=H9AvUeemKMmPrAHO6YHgCQ&amp;psig=AFQjCNECd_GD25N8HQMiiPhBPfCibyxzeA&amp;ust=1362174355358927" TargetMode="Externa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2Jp1D1dzxj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Carbon Capture and Storage</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What is it and how can it help us?</a:t>
            </a:r>
            <a:endParaRPr lang="en-US" dirty="0"/>
          </a:p>
        </p:txBody>
      </p:sp>
    </p:spTree>
    <p:extLst>
      <p:ext uri="{BB962C8B-B14F-4D97-AF65-F5344CB8AC3E}">
        <p14:creationId xmlns:p14="http://schemas.microsoft.com/office/powerpoint/2010/main" val="1193055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do we use fossil fuels?</a:t>
            </a:r>
            <a:endParaRPr lang="en-US" dirty="0"/>
          </a:p>
        </p:txBody>
      </p:sp>
      <p:sp>
        <p:nvSpPr>
          <p:cNvPr id="7" name="Content Placeholder 6"/>
          <p:cNvSpPr>
            <a:spLocks noGrp="1"/>
          </p:cNvSpPr>
          <p:nvPr>
            <p:ph idx="1"/>
          </p:nvPr>
        </p:nvSpPr>
        <p:spPr>
          <a:xfrm>
            <a:off x="1331640" y="2323652"/>
            <a:ext cx="6489169" cy="1753419"/>
          </a:xfrm>
        </p:spPr>
        <p:txBody>
          <a:bodyPr>
            <a:normAutofit/>
          </a:bodyPr>
          <a:lstStyle/>
          <a:p>
            <a:r>
              <a:rPr lang="en-US" dirty="0"/>
              <a:t>65% of Saskatchewan’s electricity comes from coal.</a:t>
            </a:r>
          </a:p>
          <a:p>
            <a:r>
              <a:rPr lang="en-US" dirty="0" smtClean="0"/>
              <a:t>Saskpower says that there are over 300 years of coal reserves in Saskatchewan.</a:t>
            </a:r>
          </a:p>
        </p:txBody>
      </p:sp>
      <p:pic>
        <p:nvPicPr>
          <p:cNvPr id="1026" name="Picture 2" descr="stock photo of power-line  - Power Line - JPG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365104"/>
            <a:ext cx="2376264" cy="157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91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73144"/>
          </a:xfrm>
        </p:spPr>
        <p:txBody>
          <a:bodyPr>
            <a:normAutofit fontScale="90000"/>
          </a:bodyPr>
          <a:lstStyle/>
          <a:p>
            <a:r>
              <a:rPr lang="en-US" dirty="0" smtClean="0"/>
              <a:t>How much CO</a:t>
            </a:r>
            <a:r>
              <a:rPr lang="en-US" dirty="0" smtClean="0">
                <a:latin typeface="Calibri"/>
              </a:rPr>
              <a:t>₂ </a:t>
            </a:r>
            <a:r>
              <a:rPr lang="en-US" dirty="0" smtClean="0"/>
              <a:t>do we make?</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700808"/>
            <a:ext cx="6552728" cy="446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82947" y="5085184"/>
            <a:ext cx="933269" cy="307777"/>
          </a:xfrm>
          <a:prstGeom prst="rect">
            <a:avLst/>
          </a:prstGeom>
        </p:spPr>
        <p:txBody>
          <a:bodyPr wrap="none">
            <a:spAutoFit/>
          </a:bodyPr>
          <a:lstStyle/>
          <a:p>
            <a:r>
              <a:rPr lang="en-CA" sz="1400" dirty="0"/>
              <a:t>Canada</a:t>
            </a:r>
          </a:p>
        </p:txBody>
      </p:sp>
      <p:cxnSp>
        <p:nvCxnSpPr>
          <p:cNvPr id="7" name="Straight Arrow Connector 6"/>
          <p:cNvCxnSpPr/>
          <p:nvPr/>
        </p:nvCxnSpPr>
        <p:spPr>
          <a:xfrm flipH="1" flipV="1">
            <a:off x="5364088" y="5157192"/>
            <a:ext cx="288032"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8243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that look like?</a:t>
            </a:r>
            <a:endParaRPr lang="en-US" dirty="0"/>
          </a:p>
        </p:txBody>
      </p:sp>
      <p:sp>
        <p:nvSpPr>
          <p:cNvPr id="3" name="Content Placeholder 2"/>
          <p:cNvSpPr>
            <a:spLocks noGrp="1"/>
          </p:cNvSpPr>
          <p:nvPr>
            <p:ph idx="1"/>
          </p:nvPr>
        </p:nvSpPr>
        <p:spPr/>
        <p:txBody>
          <a:bodyPr/>
          <a:lstStyle/>
          <a:p>
            <a:r>
              <a:rPr lang="en-US" dirty="0" smtClean="0"/>
              <a:t>In 2010, Canada produced 692 000 000         tonnes of CO</a:t>
            </a:r>
            <a:r>
              <a:rPr lang="en-US" dirty="0" smtClean="0">
                <a:latin typeface="Calibri"/>
              </a:rPr>
              <a:t>₂</a:t>
            </a:r>
            <a:r>
              <a:rPr lang="en-US" dirty="0" smtClean="0"/>
              <a:t>. </a:t>
            </a:r>
          </a:p>
          <a:p>
            <a:r>
              <a:rPr lang="en-US" dirty="0" smtClean="0"/>
              <a:t>1tonne of </a:t>
            </a:r>
            <a:r>
              <a:rPr lang="en-US" dirty="0"/>
              <a:t>CO</a:t>
            </a:r>
            <a:r>
              <a:rPr lang="en-US" dirty="0" smtClean="0">
                <a:latin typeface="Calibri"/>
              </a:rPr>
              <a:t>₂ </a:t>
            </a:r>
            <a:r>
              <a:rPr lang="en-US" dirty="0" smtClean="0"/>
              <a:t>takes up 556.2 m</a:t>
            </a:r>
            <a:r>
              <a:rPr lang="en-US" dirty="0" smtClean="0">
                <a:latin typeface="Calibri"/>
              </a:rPr>
              <a:t>³.</a:t>
            </a:r>
          </a:p>
          <a:p>
            <a:r>
              <a:rPr lang="en-US" dirty="0" smtClean="0"/>
              <a:t>Canada’s surface area is 9 984 670 km</a:t>
            </a:r>
            <a:r>
              <a:rPr lang="en-US" dirty="0" smtClean="0">
                <a:latin typeface="Calibri"/>
              </a:rPr>
              <a:t>²</a:t>
            </a:r>
          </a:p>
          <a:p>
            <a:pPr lvl="4"/>
            <a:r>
              <a:rPr lang="en-US" dirty="0" smtClean="0"/>
              <a:t>So…..</a:t>
            </a:r>
          </a:p>
          <a:p>
            <a:r>
              <a:rPr lang="en-US" dirty="0" smtClean="0"/>
              <a:t>In 2010, Canadians produced a blanket of </a:t>
            </a:r>
            <a:r>
              <a:rPr lang="en-US" dirty="0"/>
              <a:t>CO</a:t>
            </a:r>
            <a:r>
              <a:rPr lang="en-US" dirty="0" smtClean="0">
                <a:latin typeface="Calibri"/>
              </a:rPr>
              <a:t>₂ </a:t>
            </a:r>
            <a:r>
              <a:rPr lang="en-US" dirty="0" smtClean="0"/>
              <a:t>that was 3.86 cm thick over all of Canada!!!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5228566"/>
            <a:ext cx="1150569" cy="778757"/>
          </a:xfrm>
          <a:prstGeom prst="rect">
            <a:avLst/>
          </a:prstGeom>
        </p:spPr>
      </p:pic>
    </p:spTree>
    <p:extLst>
      <p:ext uri="{BB962C8B-B14F-4D97-AF65-F5344CB8AC3E}">
        <p14:creationId xmlns:p14="http://schemas.microsoft.com/office/powerpoint/2010/main" val="632665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64704"/>
            <a:ext cx="6808602" cy="792088"/>
          </a:xfrm>
        </p:spPr>
        <p:txBody>
          <a:bodyPr>
            <a:normAutofit fontScale="90000"/>
          </a:bodyPr>
          <a:lstStyle/>
          <a:p>
            <a:r>
              <a:rPr lang="en-US" dirty="0" smtClean="0"/>
              <a:t>What about Saskatchewan?</a:t>
            </a:r>
            <a:endParaRPr lang="en-US" dirty="0"/>
          </a:p>
        </p:txBody>
      </p:sp>
      <p:sp>
        <p:nvSpPr>
          <p:cNvPr id="3" name="Content Placeholder 2"/>
          <p:cNvSpPr>
            <a:spLocks noGrp="1"/>
          </p:cNvSpPr>
          <p:nvPr>
            <p:ph idx="1"/>
          </p:nvPr>
        </p:nvSpPr>
        <p:spPr>
          <a:xfrm>
            <a:off x="1115616" y="1556792"/>
            <a:ext cx="6777317" cy="4431835"/>
          </a:xfrm>
        </p:spPr>
        <p:txBody>
          <a:bodyPr>
            <a:normAutofit lnSpcReduction="10000"/>
          </a:bodyPr>
          <a:lstStyle/>
          <a:p>
            <a:r>
              <a:rPr lang="en-US" dirty="0" smtClean="0"/>
              <a:t>Saskatchewan produced 72 100 000 tons of </a:t>
            </a:r>
            <a:r>
              <a:rPr lang="en-US" dirty="0"/>
              <a:t>CO</a:t>
            </a:r>
            <a:r>
              <a:rPr lang="en-US" dirty="0" smtClean="0">
                <a:latin typeface="Calibri"/>
              </a:rPr>
              <a:t>₂ </a:t>
            </a:r>
            <a:r>
              <a:rPr lang="en-US" dirty="0" smtClean="0"/>
              <a:t>in 2010.</a:t>
            </a:r>
          </a:p>
          <a:p>
            <a:r>
              <a:rPr lang="en-US" dirty="0" smtClean="0"/>
              <a:t>This is enough to build a skyscraper of </a:t>
            </a:r>
            <a:r>
              <a:rPr lang="en-US" dirty="0"/>
              <a:t>CO</a:t>
            </a:r>
            <a:r>
              <a:rPr lang="en-US" dirty="0" smtClean="0">
                <a:latin typeface="Calibri"/>
              </a:rPr>
              <a:t>₂ </a:t>
            </a:r>
            <a:r>
              <a:rPr lang="en-US" dirty="0" smtClean="0"/>
              <a:t>with a base the size of Taylor Field. That skyscraper would be over 4000km high!</a:t>
            </a:r>
          </a:p>
          <a:p>
            <a:endParaRPr lang="en-US" dirty="0" smtClean="0"/>
          </a:p>
          <a:p>
            <a:pPr marL="68580" indent="0">
              <a:buNone/>
            </a:pPr>
            <a:endParaRPr lang="en-US" dirty="0"/>
          </a:p>
          <a:p>
            <a:endParaRPr lang="en-US" dirty="0" smtClean="0"/>
          </a:p>
          <a:p>
            <a:r>
              <a:rPr lang="en-US" dirty="0" smtClean="0"/>
              <a:t>The tallest building in Regina is the Delta Hotel, and it’s only 83.8 m high!</a:t>
            </a:r>
          </a:p>
          <a:p>
            <a:r>
              <a:rPr lang="en-US" dirty="0" smtClean="0"/>
              <a:t>That’s a lot of </a:t>
            </a:r>
            <a:r>
              <a:rPr lang="en-US" dirty="0"/>
              <a:t>CO</a:t>
            </a:r>
            <a:r>
              <a:rPr lang="en-US" dirty="0" smtClean="0">
                <a:latin typeface="Calibri"/>
              </a:rPr>
              <a:t>₂!!!</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5013176"/>
            <a:ext cx="1068917" cy="14270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429000"/>
            <a:ext cx="1517897" cy="1038561"/>
          </a:xfrm>
          <a:prstGeom prst="rect">
            <a:avLst/>
          </a:prstGeom>
        </p:spPr>
      </p:pic>
    </p:spTree>
    <p:extLst>
      <p:ext uri="{BB962C8B-B14F-4D97-AF65-F5344CB8AC3E}">
        <p14:creationId xmlns:p14="http://schemas.microsoft.com/office/powerpoint/2010/main" val="195791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700808"/>
            <a:ext cx="6777317" cy="4131821"/>
          </a:xfrm>
        </p:spPr>
        <p:txBody>
          <a:bodyPr>
            <a:normAutofit/>
          </a:bodyPr>
          <a:lstStyle/>
          <a:p>
            <a:r>
              <a:rPr lang="en-US" sz="3600" dirty="0" smtClean="0"/>
              <a:t>Now that we know how much Carbon Dioxide we produce by burning fossil fuels,  the real question is…</a:t>
            </a:r>
            <a:endParaRPr lang="en-US" sz="3600" dirty="0"/>
          </a:p>
        </p:txBody>
      </p:sp>
    </p:spTree>
    <p:extLst>
      <p:ext uri="{BB962C8B-B14F-4D97-AF65-F5344CB8AC3E}">
        <p14:creationId xmlns:p14="http://schemas.microsoft.com/office/powerpoint/2010/main" val="33238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988840"/>
            <a:ext cx="4497180" cy="2993229"/>
          </a:xfrm>
          <a:prstGeom prst="rect">
            <a:avLst/>
          </a:prstGeom>
        </p:spPr>
      </p:pic>
      <p:pic>
        <p:nvPicPr>
          <p:cNvPr id="1026" name="Picture 2" descr="http://media.canada.com/1c80e43f-6eb3-4724-8464-0291601cdf8f/ipsco031408.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3886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191000"/>
            <a:ext cx="5429250" cy="23907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814" y="4713499"/>
            <a:ext cx="2961986" cy="1870584"/>
          </a:xfrm>
          <a:prstGeom prst="rect">
            <a:avLst/>
          </a:prstGeom>
        </p:spPr>
      </p:pic>
      <p:sp>
        <p:nvSpPr>
          <p:cNvPr id="2" name="TextBox 1"/>
          <p:cNvSpPr txBox="1"/>
          <p:nvPr/>
        </p:nvSpPr>
        <p:spPr>
          <a:xfrm>
            <a:off x="4364182" y="914400"/>
            <a:ext cx="4191000" cy="830997"/>
          </a:xfrm>
          <a:prstGeom prst="rect">
            <a:avLst/>
          </a:prstGeom>
          <a:noFill/>
        </p:spPr>
        <p:txBody>
          <a:bodyPr wrap="square" rtlCol="0">
            <a:spAutoFit/>
          </a:bodyPr>
          <a:lstStyle/>
          <a:p>
            <a:r>
              <a:rPr lang="en-CA" sz="2400" dirty="0" smtClean="0">
                <a:solidFill>
                  <a:schemeClr val="accent1"/>
                </a:solidFill>
                <a:latin typeface="+mj-lt"/>
              </a:rPr>
              <a:t>Is CO₂ a </a:t>
            </a:r>
            <a:r>
              <a:rPr lang="en-CA" sz="2400" dirty="0">
                <a:solidFill>
                  <a:schemeClr val="accent1"/>
                </a:solidFill>
                <a:latin typeface="+mj-lt"/>
              </a:rPr>
              <a:t>w</a:t>
            </a:r>
            <a:r>
              <a:rPr lang="en-CA" sz="2400" dirty="0" smtClean="0">
                <a:solidFill>
                  <a:schemeClr val="accent1"/>
                </a:solidFill>
                <a:latin typeface="+mj-lt"/>
              </a:rPr>
              <a:t>aste or a resource?</a:t>
            </a:r>
            <a:endParaRPr lang="en-CA" sz="2400" dirty="0">
              <a:solidFill>
                <a:schemeClr val="accent1"/>
              </a:solidFill>
              <a:latin typeface="+mj-lt"/>
            </a:endParaRPr>
          </a:p>
        </p:txBody>
      </p:sp>
    </p:spTree>
    <p:extLst>
      <p:ext uri="{BB962C8B-B14F-4D97-AF65-F5344CB8AC3E}">
        <p14:creationId xmlns:p14="http://schemas.microsoft.com/office/powerpoint/2010/main" val="1946996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027664"/>
            <a:ext cx="6952618" cy="673144"/>
          </a:xfrm>
        </p:spPr>
        <p:txBody>
          <a:bodyPr>
            <a:normAutofit fontScale="90000"/>
          </a:bodyPr>
          <a:lstStyle/>
          <a:p>
            <a:r>
              <a:rPr lang="en-US" dirty="0" smtClean="0"/>
              <a:t>It must be a waste..</a:t>
            </a:r>
            <a:endParaRPr lang="en-US" dirty="0"/>
          </a:p>
        </p:txBody>
      </p:sp>
      <p:sp>
        <p:nvSpPr>
          <p:cNvPr id="3" name="Content Placeholder 2"/>
          <p:cNvSpPr>
            <a:spLocks noGrp="1"/>
          </p:cNvSpPr>
          <p:nvPr>
            <p:ph idx="1"/>
          </p:nvPr>
        </p:nvSpPr>
        <p:spPr>
          <a:xfrm>
            <a:off x="1043608" y="1844824"/>
            <a:ext cx="6777201" cy="3987805"/>
          </a:xfrm>
        </p:spPr>
        <p:txBody>
          <a:bodyPr/>
          <a:lstStyle/>
          <a:p>
            <a:r>
              <a:rPr lang="en-US" dirty="0" smtClean="0"/>
              <a:t>All of that CO</a:t>
            </a:r>
            <a:r>
              <a:rPr lang="en-US" dirty="0" smtClean="0">
                <a:latin typeface="Calibri"/>
              </a:rPr>
              <a:t>₂</a:t>
            </a:r>
            <a:r>
              <a:rPr lang="en-US" dirty="0" smtClean="0"/>
              <a:t> used to go up into our atmosphere and pollute our air…</a:t>
            </a:r>
          </a:p>
          <a:p>
            <a:endParaRPr lang="en-US" dirty="0"/>
          </a:p>
        </p:txBody>
      </p:sp>
      <p:sp>
        <p:nvSpPr>
          <p:cNvPr id="5" name="Rectangle 4"/>
          <p:cNvSpPr/>
          <p:nvPr/>
        </p:nvSpPr>
        <p:spPr>
          <a:xfrm>
            <a:off x="467545" y="5736169"/>
            <a:ext cx="2808311" cy="461665"/>
          </a:xfrm>
          <a:prstGeom prst="rect">
            <a:avLst/>
          </a:prstGeom>
        </p:spPr>
        <p:txBody>
          <a:bodyPr wrap="square">
            <a:spAutoFit/>
          </a:bodyPr>
          <a:lstStyle/>
          <a:p>
            <a:r>
              <a:rPr lang="en-CA" sz="1200" dirty="0"/>
              <a:t>Boundary Dam</a:t>
            </a:r>
          </a:p>
          <a:p>
            <a:r>
              <a:rPr lang="en-CA" sz="1200" dirty="0" smtClean="0"/>
              <a:t>www.agefotostock.com</a:t>
            </a:r>
            <a:endParaRPr lang="en-CA"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852935"/>
            <a:ext cx="4298104" cy="1892674"/>
          </a:xfrm>
          <a:prstGeom prst="rect">
            <a:avLst/>
          </a:prstGeom>
        </p:spPr>
      </p:pic>
      <p:sp>
        <p:nvSpPr>
          <p:cNvPr id="7" name="Rectangle 6"/>
          <p:cNvSpPr/>
          <p:nvPr/>
        </p:nvSpPr>
        <p:spPr>
          <a:xfrm>
            <a:off x="4630501" y="4745609"/>
            <a:ext cx="4572000" cy="461665"/>
          </a:xfrm>
          <a:prstGeom prst="rect">
            <a:avLst/>
          </a:prstGeom>
        </p:spPr>
        <p:txBody>
          <a:bodyPr>
            <a:spAutoFit/>
          </a:bodyPr>
          <a:lstStyle/>
          <a:p>
            <a:r>
              <a:rPr lang="en-CA" sz="1200" dirty="0"/>
              <a:t>Coop Refinery</a:t>
            </a:r>
          </a:p>
          <a:p>
            <a:r>
              <a:rPr lang="en-CA" sz="1200" dirty="0"/>
              <a:t>http://ccednet-rcdec.ca/en/node/11295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19" y="2852934"/>
            <a:ext cx="4219353" cy="2808313"/>
          </a:xfrm>
          <a:prstGeom prst="rect">
            <a:avLst/>
          </a:prstGeom>
        </p:spPr>
      </p:pic>
    </p:spTree>
    <p:extLst>
      <p:ext uri="{BB962C8B-B14F-4D97-AF65-F5344CB8AC3E}">
        <p14:creationId xmlns:p14="http://schemas.microsoft.com/office/powerpoint/2010/main" val="3644197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240650" cy="1152128"/>
          </a:xfrm>
        </p:spPr>
        <p:txBody>
          <a:bodyPr>
            <a:normAutofit/>
          </a:bodyPr>
          <a:lstStyle/>
          <a:p>
            <a:r>
              <a:rPr lang="en-US" dirty="0" smtClean="0"/>
              <a:t>How could it be a resource?</a:t>
            </a:r>
            <a:endParaRPr lang="en-US" dirty="0"/>
          </a:p>
        </p:txBody>
      </p:sp>
      <p:sp>
        <p:nvSpPr>
          <p:cNvPr id="3" name="Content Placeholder 2"/>
          <p:cNvSpPr>
            <a:spLocks noGrp="1"/>
          </p:cNvSpPr>
          <p:nvPr>
            <p:ph idx="1"/>
          </p:nvPr>
        </p:nvSpPr>
        <p:spPr>
          <a:xfrm>
            <a:off x="1043608" y="1628800"/>
            <a:ext cx="6777201" cy="4203829"/>
          </a:xfrm>
        </p:spPr>
        <p:txBody>
          <a:bodyPr>
            <a:normAutofit lnSpcReduction="10000"/>
          </a:bodyPr>
          <a:lstStyle/>
          <a:p>
            <a:r>
              <a:rPr lang="en-US" dirty="0" smtClean="0"/>
              <a:t>Using CCS, we can take all that pollution, and turn it into something useful!</a:t>
            </a:r>
          </a:p>
          <a:p>
            <a:r>
              <a:rPr lang="en-US" dirty="0" smtClean="0"/>
              <a:t>Once the CO</a:t>
            </a:r>
            <a:r>
              <a:rPr lang="en-US" dirty="0" smtClean="0">
                <a:latin typeface="Calibri"/>
              </a:rPr>
              <a:t>₂</a:t>
            </a:r>
            <a:r>
              <a:rPr lang="en-US" dirty="0" smtClean="0"/>
              <a:t> is captured and liquefied, it can be sold to oil and gas companies.                    </a:t>
            </a:r>
          </a:p>
          <a:p>
            <a:pPr marL="68580" indent="0">
              <a:buNone/>
            </a:pPr>
            <a:r>
              <a:rPr lang="en-US" sz="3600" b="1" dirty="0"/>
              <a:t> </a:t>
            </a:r>
            <a:r>
              <a:rPr lang="en-US" sz="3600" b="1" dirty="0" smtClean="0"/>
              <a:t>                  $$$</a:t>
            </a:r>
          </a:p>
          <a:p>
            <a:r>
              <a:rPr lang="en-US" dirty="0" smtClean="0"/>
              <a:t>They inject the CO</a:t>
            </a:r>
            <a:r>
              <a:rPr lang="en-US" dirty="0" smtClean="0">
                <a:latin typeface="Calibri"/>
              </a:rPr>
              <a:t>₂</a:t>
            </a:r>
            <a:r>
              <a:rPr lang="en-US" dirty="0" smtClean="0"/>
              <a:t> into a well that still has oil or gas, but not enough pressure to pump it out.</a:t>
            </a:r>
          </a:p>
          <a:p>
            <a:r>
              <a:rPr lang="en-US" dirty="0" smtClean="0"/>
              <a:t>The </a:t>
            </a:r>
            <a:r>
              <a:rPr lang="en-US" dirty="0"/>
              <a:t>CO</a:t>
            </a:r>
            <a:r>
              <a:rPr lang="en-US" dirty="0">
                <a:latin typeface="Calibri"/>
              </a:rPr>
              <a:t>₂ </a:t>
            </a:r>
            <a:r>
              <a:rPr lang="en-US" dirty="0" smtClean="0"/>
              <a:t>pushes out the last bits of oil and gas from the well.</a:t>
            </a:r>
            <a:endParaRPr lang="en-US" dirty="0"/>
          </a:p>
        </p:txBody>
      </p:sp>
    </p:spTree>
    <p:extLst>
      <p:ext uri="{BB962C8B-B14F-4D97-AF65-F5344CB8AC3E}">
        <p14:creationId xmlns:p14="http://schemas.microsoft.com/office/powerpoint/2010/main" val="1335999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CCS?</a:t>
            </a:r>
            <a:endParaRPr lang="en-US" dirty="0"/>
          </a:p>
        </p:txBody>
      </p:sp>
      <p:sp>
        <p:nvSpPr>
          <p:cNvPr id="3" name="Content Placeholder 2"/>
          <p:cNvSpPr>
            <a:spLocks noGrp="1"/>
          </p:cNvSpPr>
          <p:nvPr>
            <p:ph idx="1"/>
          </p:nvPr>
        </p:nvSpPr>
        <p:spPr/>
        <p:txBody>
          <a:bodyPr/>
          <a:lstStyle/>
          <a:p>
            <a:r>
              <a:rPr lang="en-US" dirty="0" smtClean="0"/>
              <a:t>CCS or Carbon Capture and Storage is when the CO</a:t>
            </a:r>
            <a:r>
              <a:rPr lang="en-US" dirty="0" smtClean="0">
                <a:latin typeface="Calibri"/>
              </a:rPr>
              <a:t>₂ </a:t>
            </a:r>
            <a:r>
              <a:rPr lang="en-US" dirty="0" smtClean="0"/>
              <a:t>is captured after it is released when coal is burned.</a:t>
            </a:r>
          </a:p>
          <a:p>
            <a:r>
              <a:rPr lang="en-US" dirty="0" smtClean="0"/>
              <a:t>It is pressurized into liquid form.</a:t>
            </a:r>
          </a:p>
          <a:p>
            <a:r>
              <a:rPr lang="en-US" dirty="0" smtClean="0"/>
              <a:t>Then it gets piped deep underground.</a:t>
            </a:r>
          </a:p>
          <a:p>
            <a:endParaRPr lang="en-US" dirty="0"/>
          </a:p>
        </p:txBody>
      </p:sp>
    </p:spTree>
    <p:extLst>
      <p:ext uri="{BB962C8B-B14F-4D97-AF65-F5344CB8AC3E}">
        <p14:creationId xmlns:p14="http://schemas.microsoft.com/office/powerpoint/2010/main" val="1792024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99" y="620688"/>
            <a:ext cx="6736594" cy="601136"/>
          </a:xfrm>
        </p:spPr>
        <p:txBody>
          <a:bodyPr>
            <a:normAutofit fontScale="90000"/>
          </a:bodyPr>
          <a:lstStyle/>
          <a:p>
            <a:r>
              <a:rPr lang="en-US" dirty="0" smtClean="0"/>
              <a:t>CCS to the rescue!!!</a:t>
            </a:r>
            <a:endParaRPr lang="en-US" dirty="0"/>
          </a:p>
        </p:txBody>
      </p:sp>
      <p:sp>
        <p:nvSpPr>
          <p:cNvPr id="3" name="Content Placeholder 2"/>
          <p:cNvSpPr>
            <a:spLocks noGrp="1"/>
          </p:cNvSpPr>
          <p:nvPr>
            <p:ph idx="1"/>
          </p:nvPr>
        </p:nvSpPr>
        <p:spPr>
          <a:xfrm>
            <a:off x="1115616" y="1124744"/>
            <a:ext cx="6840760" cy="5112568"/>
          </a:xfrm>
        </p:spPr>
        <p:txBody>
          <a:bodyPr>
            <a:normAutofit/>
          </a:bodyPr>
          <a:lstStyle/>
          <a:p>
            <a:r>
              <a:rPr lang="en-US" dirty="0" smtClean="0"/>
              <a:t>Many scientists say that Carbon Capture and Storage technology will be the best way to reduce large amounts of CO₂ emissions in the next 40 years.</a:t>
            </a:r>
          </a:p>
          <a:p>
            <a:endParaRPr lang="en-US" sz="11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912"/>
            <a:ext cx="5688632" cy="384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249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456674" cy="2736304"/>
          </a:xfrm>
        </p:spPr>
        <p:txBody>
          <a:bodyPr>
            <a:normAutofit fontScale="90000"/>
          </a:bodyPr>
          <a:lstStyle/>
          <a:p>
            <a:r>
              <a:rPr lang="en-US" dirty="0" smtClean="0"/>
              <a:t>Our world is warming up, and scientists say that people are polluting the Earth by burning fossil fuels. What can we do about it?</a:t>
            </a:r>
            <a:endParaRPr lang="en-US" dirty="0"/>
          </a:p>
        </p:txBody>
      </p:sp>
      <p:sp>
        <p:nvSpPr>
          <p:cNvPr id="3" name="Content Placeholder 2"/>
          <p:cNvSpPr>
            <a:spLocks noGrp="1"/>
          </p:cNvSpPr>
          <p:nvPr>
            <p:ph idx="1"/>
          </p:nvPr>
        </p:nvSpPr>
        <p:spPr>
          <a:xfrm>
            <a:off x="1331640" y="4509120"/>
            <a:ext cx="6489169" cy="1323509"/>
          </a:xfrm>
        </p:spPr>
        <p:txBody>
          <a:bodyPr/>
          <a:lstStyle/>
          <a:p>
            <a:r>
              <a:rPr lang="en-US" dirty="0"/>
              <a:t>F</a:t>
            </a:r>
            <a:r>
              <a:rPr lang="en-US" dirty="0" smtClean="0"/>
              <a:t>irst, let’s look at what an atmosphere is and why we need to capture and store carbon.</a:t>
            </a:r>
            <a:endParaRPr lang="en-US" dirty="0"/>
          </a:p>
        </p:txBody>
      </p:sp>
      <p:pic>
        <p:nvPicPr>
          <p:cNvPr id="4" name="Picture 2" descr="http://3.bp.blogspot.com/-ihdSGho4XXE/T-2UQNk1Z6I/AAAAAAAAa1g/cCWVCrsiNNM/s1600/9327851-global-warming.jpg"/>
          <p:cNvPicPr>
            <a:picLocks noChangeAspect="1" noChangeArrowheads="1"/>
          </p:cNvPicPr>
          <p:nvPr/>
        </p:nvPicPr>
        <p:blipFill>
          <a:blip r:embed="rId2" cstate="print"/>
          <a:srcRect/>
          <a:stretch>
            <a:fillRect/>
          </a:stretch>
        </p:blipFill>
        <p:spPr bwMode="auto">
          <a:xfrm>
            <a:off x="3939264" y="3068960"/>
            <a:ext cx="1223078" cy="1223078"/>
          </a:xfrm>
          <a:prstGeom prst="rect">
            <a:avLst/>
          </a:prstGeom>
          <a:noFill/>
        </p:spPr>
      </p:pic>
    </p:spTree>
    <p:extLst>
      <p:ext uri="{BB962C8B-B14F-4D97-AF65-F5344CB8AC3E}">
        <p14:creationId xmlns:p14="http://schemas.microsoft.com/office/powerpoint/2010/main" val="3736243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a:bodyPr>
          <a:lstStyle/>
          <a:p>
            <a:r>
              <a:rPr lang="en-US" dirty="0" smtClean="0"/>
              <a:t>How much can CCS help?</a:t>
            </a:r>
            <a:endParaRPr lang="en-US" dirty="0"/>
          </a:p>
        </p:txBody>
      </p:sp>
      <p:sp>
        <p:nvSpPr>
          <p:cNvPr id="3" name="Content Placeholder 2"/>
          <p:cNvSpPr>
            <a:spLocks noGrp="1"/>
          </p:cNvSpPr>
          <p:nvPr>
            <p:ph idx="1"/>
          </p:nvPr>
        </p:nvSpPr>
        <p:spPr>
          <a:xfrm>
            <a:off x="1043608" y="1988840"/>
            <a:ext cx="6777201" cy="3843789"/>
          </a:xfrm>
        </p:spPr>
        <p:txBody>
          <a:bodyPr/>
          <a:lstStyle/>
          <a:p>
            <a:r>
              <a:rPr lang="en-US" dirty="0" smtClean="0"/>
              <a:t>The Saskpower Boundary Dam is being rebuilt with Carbon Capture and Storage technology. </a:t>
            </a:r>
            <a:endParaRPr lang="en-US" dirty="0"/>
          </a:p>
          <a:p>
            <a:r>
              <a:rPr lang="en-US" dirty="0" smtClean="0"/>
              <a:t>It will reduce emissions to that facility  by 90%. That’s the same as taking 250 000 cars off the road!!!</a:t>
            </a:r>
            <a:endParaRPr lang="en-US" dirty="0"/>
          </a:p>
        </p:txBody>
      </p:sp>
      <p:pic>
        <p:nvPicPr>
          <p:cNvPr id="4098" name="Picture 2" descr="C:\Users\Liz\AppData\Local\Microsoft\Windows\Temporary Internet Files\Content.IE5\QG5PA1BD\MP9004423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512503"/>
            <a:ext cx="2502024" cy="169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67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storage of CO</a:t>
            </a:r>
            <a:r>
              <a:rPr lang="en-US" dirty="0" smtClean="0">
                <a:latin typeface="Calibri"/>
              </a:rPr>
              <a:t>₂</a:t>
            </a:r>
            <a:r>
              <a:rPr lang="en-US" dirty="0" smtClean="0"/>
              <a:t> work?</a:t>
            </a:r>
            <a:endParaRPr lang="en-US" dirty="0"/>
          </a:p>
        </p:txBody>
      </p:sp>
      <p:sp>
        <p:nvSpPr>
          <p:cNvPr id="3" name="Content Placeholder 2"/>
          <p:cNvSpPr>
            <a:spLocks noGrp="1"/>
          </p:cNvSpPr>
          <p:nvPr>
            <p:ph idx="1"/>
          </p:nvPr>
        </p:nvSpPr>
        <p:spPr/>
        <p:txBody>
          <a:bodyPr/>
          <a:lstStyle/>
          <a:p>
            <a:r>
              <a:rPr lang="en-US" dirty="0" smtClean="0"/>
              <a:t>Watch the video on the following slide to find out.</a:t>
            </a:r>
          </a:p>
        </p:txBody>
      </p:sp>
    </p:spTree>
    <p:extLst>
      <p:ext uri="{BB962C8B-B14F-4D97-AF65-F5344CB8AC3E}">
        <p14:creationId xmlns:p14="http://schemas.microsoft.com/office/powerpoint/2010/main" val="3819660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ZEP - Safe Storage_ Closing the carbon loop - CO2 Capture and Storag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68600" cy="6858000"/>
          </a:xfrm>
        </p:spPr>
      </p:pic>
      <p:sp>
        <p:nvSpPr>
          <p:cNvPr id="6" name="Rectangle 5"/>
          <p:cNvSpPr/>
          <p:nvPr/>
        </p:nvSpPr>
        <p:spPr>
          <a:xfrm>
            <a:off x="4035057" y="6550223"/>
            <a:ext cx="5076056" cy="307777"/>
          </a:xfrm>
          <a:prstGeom prst="rect">
            <a:avLst/>
          </a:prstGeom>
        </p:spPr>
        <p:txBody>
          <a:bodyPr wrap="square">
            <a:spAutoFit/>
          </a:bodyPr>
          <a:lstStyle/>
          <a:p>
            <a:pPr lvl="1"/>
            <a:r>
              <a:rPr lang="en-US" sz="1400" dirty="0"/>
              <a:t>http://www.youtube.com/watch?v=GglSLuWP5cM</a:t>
            </a:r>
          </a:p>
        </p:txBody>
      </p:sp>
    </p:spTree>
    <p:extLst>
      <p:ext uri="{BB962C8B-B14F-4D97-AF65-F5344CB8AC3E}">
        <p14:creationId xmlns:p14="http://schemas.microsoft.com/office/powerpoint/2010/main" val="2434172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668" y="836712"/>
            <a:ext cx="5872616" cy="504056"/>
          </a:xfrm>
        </p:spPr>
        <p:txBody>
          <a:bodyPr>
            <a:normAutofit fontScale="90000"/>
          </a:bodyPr>
          <a:lstStyle/>
          <a:p>
            <a:r>
              <a:rPr lang="en-CA" dirty="0"/>
              <a:t/>
            </a:r>
            <a:br>
              <a:rPr lang="en-CA" dirty="0"/>
            </a:br>
            <a:endParaRPr lang="en-US" dirty="0"/>
          </a:p>
        </p:txBody>
      </p:sp>
      <p:pic>
        <p:nvPicPr>
          <p:cNvPr id="11" name="Picture 7" descr="http://www.ipac-co2.com/galleries/8/0000/0466/ipac-co2-carbon-capture-CO2-source-sparation-plant-compression-unit-transport-injection.gif"/>
          <p:cNvPicPr>
            <a:picLocks noGrp="1" noChangeAspect="1" noChangeArrowheads="1" noCrop="1"/>
          </p:cNvPicPr>
          <p:nvPr>
            <p:ph idx="1"/>
          </p:nvPr>
        </p:nvPicPr>
        <p:blipFill>
          <a:blip r:embed="rId2" cstate="print"/>
          <a:srcRect/>
          <a:stretch>
            <a:fillRect/>
          </a:stretch>
        </p:blipFill>
        <p:spPr bwMode="auto">
          <a:xfrm>
            <a:off x="1043608" y="836712"/>
            <a:ext cx="6958306" cy="4605395"/>
          </a:xfrm>
          <a:prstGeom prst="rect">
            <a:avLst/>
          </a:prstGeom>
          <a:noFill/>
        </p:spPr>
      </p:pic>
      <p:sp>
        <p:nvSpPr>
          <p:cNvPr id="5" name="Rectangle 4"/>
          <p:cNvSpPr/>
          <p:nvPr/>
        </p:nvSpPr>
        <p:spPr>
          <a:xfrm>
            <a:off x="1475656" y="5661248"/>
            <a:ext cx="6192688" cy="261610"/>
          </a:xfrm>
          <a:prstGeom prst="rect">
            <a:avLst/>
          </a:prstGeom>
        </p:spPr>
        <p:txBody>
          <a:bodyPr wrap="square">
            <a:spAutoFit/>
          </a:bodyPr>
          <a:lstStyle/>
          <a:p>
            <a:r>
              <a:rPr lang="en-CA" sz="1100" dirty="0"/>
              <a:t>CO2 Capture Visual - http://www.ipac-co2.com/about-co2-storage/how-ccs-works</a:t>
            </a:r>
            <a:endParaRPr lang="en-US" sz="1100" dirty="0"/>
          </a:p>
        </p:txBody>
      </p:sp>
    </p:spTree>
    <p:extLst>
      <p:ext uri="{BB962C8B-B14F-4D97-AF65-F5344CB8AC3E}">
        <p14:creationId xmlns:p14="http://schemas.microsoft.com/office/powerpoint/2010/main" val="4102703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the CO</a:t>
            </a:r>
            <a:r>
              <a:rPr lang="en-US" dirty="0" smtClean="0">
                <a:latin typeface="Calibri"/>
              </a:rPr>
              <a:t>₂</a:t>
            </a:r>
            <a:r>
              <a:rPr lang="en-US" dirty="0" smtClean="0"/>
              <a:t> go?</a:t>
            </a:r>
            <a:endParaRPr lang="en-US" dirty="0"/>
          </a:p>
        </p:txBody>
      </p:sp>
      <p:sp>
        <p:nvSpPr>
          <p:cNvPr id="3" name="Content Placeholder 2"/>
          <p:cNvSpPr>
            <a:spLocks noGrp="1"/>
          </p:cNvSpPr>
          <p:nvPr>
            <p:ph idx="1"/>
          </p:nvPr>
        </p:nvSpPr>
        <p:spPr/>
        <p:txBody>
          <a:bodyPr/>
          <a:lstStyle/>
          <a:p>
            <a:r>
              <a:rPr lang="en-US" dirty="0" smtClean="0"/>
              <a:t>It needs to go deep underground into a stable formation.</a:t>
            </a:r>
          </a:p>
          <a:p>
            <a:r>
              <a:rPr lang="en-US" dirty="0" smtClean="0"/>
              <a:t>It can’t be stored near the edges of plate tectonics. </a:t>
            </a:r>
            <a:endParaRPr lang="en-US" dirty="0"/>
          </a:p>
          <a:p>
            <a:r>
              <a:rPr lang="en-US" dirty="0" smtClean="0"/>
              <a:t>It sometimes get stored in old oil fields. It needs to be deep enough and sealed properly so that the CO</a:t>
            </a:r>
            <a:r>
              <a:rPr lang="en-US" dirty="0" smtClean="0">
                <a:latin typeface="Calibri"/>
              </a:rPr>
              <a:t>₂</a:t>
            </a:r>
            <a:r>
              <a:rPr lang="en-US" dirty="0" smtClean="0"/>
              <a:t> doesn’t escape.</a:t>
            </a:r>
          </a:p>
          <a:p>
            <a:endParaRPr lang="en-US" dirty="0"/>
          </a:p>
        </p:txBody>
      </p:sp>
    </p:spTree>
    <p:extLst>
      <p:ext uri="{BB962C8B-B14F-4D97-AF65-F5344CB8AC3E}">
        <p14:creationId xmlns:p14="http://schemas.microsoft.com/office/powerpoint/2010/main" val="3972580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rbon Capture &amp; Sequestration Flow Char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12776"/>
            <a:ext cx="715885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955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6880728" cy="792088"/>
          </a:xfrm>
        </p:spPr>
        <p:txBody>
          <a:bodyPr/>
          <a:lstStyle/>
          <a:p>
            <a:r>
              <a:rPr lang="en-US" dirty="0" smtClean="0"/>
              <a:t>Where do they use CCS?</a:t>
            </a:r>
            <a:endParaRPr lang="en-US" dirty="0"/>
          </a:p>
        </p:txBody>
      </p:sp>
      <p:sp>
        <p:nvSpPr>
          <p:cNvPr id="3" name="Content Placeholder 2"/>
          <p:cNvSpPr>
            <a:spLocks noGrp="1"/>
          </p:cNvSpPr>
          <p:nvPr>
            <p:ph idx="1"/>
          </p:nvPr>
        </p:nvSpPr>
        <p:spPr>
          <a:xfrm>
            <a:off x="971600" y="1268760"/>
            <a:ext cx="6849209" cy="5112568"/>
          </a:xfrm>
        </p:spPr>
        <p:txBody>
          <a:bodyPr/>
          <a:lstStyle/>
          <a:p>
            <a:r>
              <a:rPr lang="en-US" dirty="0" smtClean="0"/>
              <a:t>There are over 100 facilities worldwide that use CCS.</a:t>
            </a:r>
          </a:p>
        </p:txBody>
      </p:sp>
      <p:graphicFrame>
        <p:nvGraphicFramePr>
          <p:cNvPr id="4" name="Table 3"/>
          <p:cNvGraphicFramePr>
            <a:graphicFrameLocks noGrp="1"/>
          </p:cNvGraphicFramePr>
          <p:nvPr>
            <p:extLst>
              <p:ext uri="{D42A27DB-BD31-4B8C-83A1-F6EECF244321}">
                <p14:modId xmlns:p14="http://schemas.microsoft.com/office/powerpoint/2010/main" val="2531598260"/>
              </p:ext>
            </p:extLst>
          </p:nvPr>
        </p:nvGraphicFramePr>
        <p:xfrm>
          <a:off x="1331640" y="2204864"/>
          <a:ext cx="6096000" cy="2123440"/>
        </p:xfrm>
        <a:graphic>
          <a:graphicData uri="http://schemas.openxmlformats.org/drawingml/2006/table">
            <a:tbl>
              <a:tblPr firstRow="1" bandRow="1">
                <a:tableStyleId>{5C22544A-7EE6-4342-B048-85BDC9FD1C3A}</a:tableStyleId>
              </a:tblPr>
              <a:tblGrid>
                <a:gridCol w="3048000"/>
                <a:gridCol w="3048000"/>
              </a:tblGrid>
              <a:tr h="496064">
                <a:tc>
                  <a:txBody>
                    <a:bodyPr/>
                    <a:lstStyle/>
                    <a:p>
                      <a:r>
                        <a:rPr lang="en-US" dirty="0" smtClean="0"/>
                        <a:t>Where</a:t>
                      </a:r>
                      <a:endParaRPr lang="en-US" dirty="0"/>
                    </a:p>
                  </a:txBody>
                  <a:tcPr/>
                </a:tc>
                <a:tc>
                  <a:txBody>
                    <a:bodyPr/>
                    <a:lstStyle/>
                    <a:p>
                      <a:r>
                        <a:rPr lang="en-US" dirty="0" smtClean="0"/>
                        <a:t>Tonnes</a:t>
                      </a:r>
                      <a:r>
                        <a:rPr lang="en-US" baseline="0" dirty="0" smtClean="0"/>
                        <a:t> of carbon stored per year</a:t>
                      </a:r>
                      <a:endParaRPr lang="en-US" dirty="0"/>
                    </a:p>
                  </a:txBody>
                  <a:tcPr/>
                </a:tc>
              </a:tr>
              <a:tr h="370840">
                <a:tc>
                  <a:txBody>
                    <a:bodyPr/>
                    <a:lstStyle/>
                    <a:p>
                      <a:r>
                        <a:rPr lang="en-US" dirty="0" err="1" smtClean="0"/>
                        <a:t>Snohvit</a:t>
                      </a:r>
                      <a:r>
                        <a:rPr lang="en-US" dirty="0" smtClean="0"/>
                        <a:t>, Norway</a:t>
                      </a:r>
                      <a:endParaRPr lang="en-US" dirty="0"/>
                    </a:p>
                  </a:txBody>
                  <a:tcPr/>
                </a:tc>
                <a:tc>
                  <a:txBody>
                    <a:bodyPr/>
                    <a:lstStyle/>
                    <a:p>
                      <a:r>
                        <a:rPr lang="en-US" dirty="0" smtClean="0"/>
                        <a:t>700 000</a:t>
                      </a:r>
                      <a:endParaRPr lang="en-US" dirty="0"/>
                    </a:p>
                  </a:txBody>
                  <a:tcPr/>
                </a:tc>
              </a:tr>
              <a:tr h="370840">
                <a:tc>
                  <a:txBody>
                    <a:bodyPr/>
                    <a:lstStyle/>
                    <a:p>
                      <a:r>
                        <a:rPr lang="en-US" dirty="0" err="1" smtClean="0"/>
                        <a:t>Sleipner</a:t>
                      </a:r>
                      <a:r>
                        <a:rPr lang="en-US" dirty="0" smtClean="0"/>
                        <a:t>,</a:t>
                      </a:r>
                      <a:r>
                        <a:rPr lang="en-US" baseline="0" dirty="0" smtClean="0"/>
                        <a:t> Norway</a:t>
                      </a:r>
                      <a:endParaRPr lang="en-US" dirty="0"/>
                    </a:p>
                  </a:txBody>
                  <a:tcPr/>
                </a:tc>
                <a:tc>
                  <a:txBody>
                    <a:bodyPr/>
                    <a:lstStyle/>
                    <a:p>
                      <a:r>
                        <a:rPr lang="en-US" dirty="0" smtClean="0"/>
                        <a:t>1 000 000</a:t>
                      </a:r>
                      <a:endParaRPr lang="en-US" dirty="0"/>
                    </a:p>
                  </a:txBody>
                  <a:tcPr/>
                </a:tc>
              </a:tr>
              <a:tr h="370840">
                <a:tc>
                  <a:txBody>
                    <a:bodyPr/>
                    <a:lstStyle/>
                    <a:p>
                      <a:r>
                        <a:rPr lang="en-US" dirty="0" smtClean="0"/>
                        <a:t>Salah,</a:t>
                      </a:r>
                      <a:r>
                        <a:rPr lang="en-US" baseline="0" dirty="0" smtClean="0"/>
                        <a:t> Nigeria</a:t>
                      </a:r>
                      <a:endParaRPr lang="en-US" dirty="0"/>
                    </a:p>
                  </a:txBody>
                  <a:tcPr/>
                </a:tc>
                <a:tc>
                  <a:txBody>
                    <a:bodyPr/>
                    <a:lstStyle/>
                    <a:p>
                      <a:r>
                        <a:rPr lang="en-US" dirty="0" smtClean="0"/>
                        <a:t>1 200 000</a:t>
                      </a:r>
                      <a:endParaRPr lang="en-US" dirty="0"/>
                    </a:p>
                  </a:txBody>
                  <a:tcPr/>
                </a:tc>
              </a:tr>
              <a:tr h="370840">
                <a:tc>
                  <a:txBody>
                    <a:bodyPr/>
                    <a:lstStyle/>
                    <a:p>
                      <a:r>
                        <a:rPr lang="en-US" dirty="0" smtClean="0"/>
                        <a:t>Oklahoma, United States</a:t>
                      </a:r>
                      <a:endParaRPr lang="en-US" dirty="0"/>
                    </a:p>
                  </a:txBody>
                  <a:tcPr/>
                </a:tc>
                <a:tc>
                  <a:txBody>
                    <a:bodyPr/>
                    <a:lstStyle/>
                    <a:p>
                      <a:r>
                        <a:rPr lang="en-US" dirty="0" smtClean="0"/>
                        <a:t>680 000</a:t>
                      </a:r>
                      <a:endParaRPr lang="en-US" dirty="0"/>
                    </a:p>
                  </a:txBody>
                  <a:tcPr/>
                </a:tc>
              </a:tr>
            </a:tbl>
          </a:graphicData>
        </a:graphic>
      </p:graphicFrame>
      <p:pic>
        <p:nvPicPr>
          <p:cNvPr id="5" name="Picture 5" descr="C:\Users\c.treptau\AppData\Local\Microsoft\Windows\Temporary Internet Files\Content.IE5\LOUBSVII\MC9004380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250" y="3540112"/>
            <a:ext cx="3085351" cy="3085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5817" y="5247894"/>
            <a:ext cx="685800" cy="5974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53762" y="5678374"/>
            <a:ext cx="417007" cy="369332"/>
          </a:xfrm>
          <a:prstGeom prst="rect">
            <a:avLst/>
          </a:prstGeom>
        </p:spPr>
        <p:txBody>
          <a:bodyPr wrap="square">
            <a:spAutoFit/>
          </a:bodyPr>
          <a:lstStyle/>
          <a:p>
            <a:r>
              <a:rPr lang="en-US" b="1" dirty="0"/>
              <a:t>=</a:t>
            </a:r>
            <a:endParaRPr lang="en-US" dirty="0"/>
          </a:p>
        </p:txBody>
      </p:sp>
      <p:grpSp>
        <p:nvGrpSpPr>
          <p:cNvPr id="9" name="Group 8"/>
          <p:cNvGrpSpPr/>
          <p:nvPr/>
        </p:nvGrpSpPr>
        <p:grpSpPr>
          <a:xfrm>
            <a:off x="5160786" y="3302113"/>
            <a:ext cx="3498674" cy="2440142"/>
            <a:chOff x="5119551" y="4227799"/>
            <a:chExt cx="3498674" cy="2440142"/>
          </a:xfrm>
        </p:grpSpPr>
        <p:pic>
          <p:nvPicPr>
            <p:cNvPr id="28" name="Picture 27"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139" y="4651285"/>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545" y="594657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287" y="5168617"/>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551" y="549461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520" y="5537537"/>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151" y="5697111"/>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2425" y="4227799"/>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514" y="6070486"/>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154" y="444127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254" y="5444979"/>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994" y="5048582"/>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523" y="5836265"/>
              <a:ext cx="685800" cy="597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5683547" y="4226137"/>
            <a:ext cx="2312124" cy="2483949"/>
            <a:chOff x="6227719" y="4246311"/>
            <a:chExt cx="2312124" cy="2483949"/>
          </a:xfrm>
        </p:grpSpPr>
        <p:pic>
          <p:nvPicPr>
            <p:cNvPr id="17"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342129"/>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087" y="5697111"/>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757" y="4723066"/>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043" y="5762429"/>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013" y="6132805"/>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19" y="5033168"/>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674" y="4246311"/>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8171" y="527877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448" y="479012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043" y="5257995"/>
              <a:ext cx="685800" cy="597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6243991" y="4732790"/>
            <a:ext cx="2328768" cy="1379841"/>
            <a:chOff x="2933522" y="4826838"/>
            <a:chExt cx="2328768" cy="1379841"/>
          </a:xfrm>
        </p:grpSpPr>
        <p:grpSp>
          <p:nvGrpSpPr>
            <p:cNvPr id="11" name="Group 10"/>
            <p:cNvGrpSpPr/>
            <p:nvPr/>
          </p:nvGrpSpPr>
          <p:grpSpPr>
            <a:xfrm>
              <a:off x="2933522" y="4826838"/>
              <a:ext cx="2328768" cy="1379841"/>
              <a:chOff x="6268772" y="4681315"/>
              <a:chExt cx="2328768" cy="1379841"/>
            </a:xfrm>
          </p:grpSpPr>
          <p:pic>
            <p:nvPicPr>
              <p:cNvPr id="12"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81315"/>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272" y="523881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8772" y="5275334"/>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3488" y="473444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740" y="5463701"/>
                <a:ext cx="685800" cy="597455"/>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0690" y="5294497"/>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726" y="4879963"/>
              <a:ext cx="768324" cy="669348"/>
            </a:xfrm>
            <a:prstGeom prst="rect">
              <a:avLst/>
            </a:prstGeom>
            <a:noFill/>
            <a:extLst>
              <a:ext uri="{909E8E84-426E-40DD-AFC4-6F175D3DCCD1}">
                <a14:hiddenFill xmlns:a14="http://schemas.microsoft.com/office/drawing/2010/main">
                  <a:solidFill>
                    <a:srgbClr val="FFFFFF"/>
                  </a:solidFill>
                </a14:hiddenFill>
              </a:ext>
            </a:extLst>
          </p:spPr>
        </p:pic>
      </p:grpSp>
      <p:sp>
        <p:nvSpPr>
          <p:cNvPr id="68" name="Rectangle 67"/>
          <p:cNvSpPr/>
          <p:nvPr/>
        </p:nvSpPr>
        <p:spPr>
          <a:xfrm>
            <a:off x="1695429" y="5680243"/>
            <a:ext cx="2725426" cy="338554"/>
          </a:xfrm>
          <a:prstGeom prst="rect">
            <a:avLst/>
          </a:prstGeom>
        </p:spPr>
        <p:txBody>
          <a:bodyPr wrap="none">
            <a:spAutoFit/>
          </a:bodyPr>
          <a:lstStyle/>
          <a:p>
            <a:r>
              <a:rPr lang="en-US" sz="1600" dirty="0" smtClean="0"/>
              <a:t>100 000 </a:t>
            </a:r>
            <a:r>
              <a:rPr lang="en-US" sz="1600" dirty="0"/>
              <a:t>tonnes of Carbon</a:t>
            </a:r>
          </a:p>
        </p:txBody>
      </p:sp>
      <p:grpSp>
        <p:nvGrpSpPr>
          <p:cNvPr id="91" name="Group 90"/>
          <p:cNvGrpSpPr/>
          <p:nvPr/>
        </p:nvGrpSpPr>
        <p:grpSpPr>
          <a:xfrm>
            <a:off x="6664578" y="5188911"/>
            <a:ext cx="1994900" cy="1237053"/>
            <a:chOff x="1406142" y="4370901"/>
            <a:chExt cx="1994900" cy="1237053"/>
          </a:xfrm>
        </p:grpSpPr>
        <p:pic>
          <p:nvPicPr>
            <p:cNvPr id="69"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769" y="4825931"/>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c.treptau\AppData\Local\Microsoft\Windows\Temporary Internet Files\Content.IE5\KY5M7G6H\MC91021636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2926" y="4370901"/>
              <a:ext cx="626184" cy="545519"/>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p:cNvGrpSpPr/>
            <p:nvPr/>
          </p:nvGrpSpPr>
          <p:grpSpPr>
            <a:xfrm>
              <a:off x="1406142" y="4476601"/>
              <a:ext cx="1994900" cy="1131353"/>
              <a:chOff x="1406142" y="4415128"/>
              <a:chExt cx="1994900" cy="1131353"/>
            </a:xfrm>
          </p:grpSpPr>
          <p:grpSp>
            <p:nvGrpSpPr>
              <p:cNvPr id="89" name="Group 88"/>
              <p:cNvGrpSpPr/>
              <p:nvPr/>
            </p:nvGrpSpPr>
            <p:grpSpPr>
              <a:xfrm>
                <a:off x="2473192" y="4603839"/>
                <a:ext cx="927850" cy="942642"/>
                <a:chOff x="2473192" y="4603839"/>
                <a:chExt cx="927850" cy="942642"/>
              </a:xfrm>
            </p:grpSpPr>
            <p:pic>
              <p:nvPicPr>
                <p:cNvPr id="70"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5242" y="4603839"/>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192" y="4949026"/>
                  <a:ext cx="685800" cy="5974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5" name="Group 74"/>
              <p:cNvGrpSpPr/>
              <p:nvPr/>
            </p:nvGrpSpPr>
            <p:grpSpPr>
              <a:xfrm>
                <a:off x="1406142" y="4415128"/>
                <a:ext cx="1430887" cy="843057"/>
                <a:chOff x="1385205" y="4485333"/>
                <a:chExt cx="1371600" cy="831417"/>
              </a:xfrm>
            </p:grpSpPr>
            <p:pic>
              <p:nvPicPr>
                <p:cNvPr id="72"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005" y="4485333"/>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205" y="4719295"/>
                  <a:ext cx="685800" cy="597455"/>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92"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962" y="5597589"/>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6947" y="523583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027" y="4659150"/>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124" y="4103446"/>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9847" y="4491256"/>
            <a:ext cx="685800" cy="59745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C:\Users\c.treptau\AppData\Local\Microsoft\Windows\Temporary Internet Files\Content.IE5\KY5M7G6H\MC91021636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925" y="4821601"/>
            <a:ext cx="685800" cy="59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92696"/>
            <a:ext cx="6840760" cy="576064"/>
          </a:xfrm>
        </p:spPr>
        <p:txBody>
          <a:bodyPr>
            <a:normAutofit fontScale="90000"/>
          </a:bodyPr>
          <a:lstStyle/>
          <a:p>
            <a:r>
              <a:rPr lang="en-US" dirty="0" smtClean="0"/>
              <a:t>Do we use CCS in Canada?</a:t>
            </a:r>
            <a:endParaRPr lang="en-US" dirty="0"/>
          </a:p>
        </p:txBody>
      </p:sp>
      <p:sp>
        <p:nvSpPr>
          <p:cNvPr id="3" name="Content Placeholder 2"/>
          <p:cNvSpPr>
            <a:spLocks noGrp="1"/>
          </p:cNvSpPr>
          <p:nvPr>
            <p:ph idx="1"/>
          </p:nvPr>
        </p:nvSpPr>
        <p:spPr>
          <a:xfrm>
            <a:off x="971600" y="1412776"/>
            <a:ext cx="6849209" cy="4419853"/>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24056599"/>
              </p:ext>
            </p:extLst>
          </p:nvPr>
        </p:nvGraphicFramePr>
        <p:xfrm>
          <a:off x="1115616" y="1340769"/>
          <a:ext cx="6408712" cy="3455985"/>
        </p:xfrm>
        <a:graphic>
          <a:graphicData uri="http://schemas.openxmlformats.org/drawingml/2006/table">
            <a:tbl>
              <a:tblPr firstRow="1" bandRow="1">
                <a:tableStyleId>{5C22544A-7EE6-4342-B048-85BDC9FD1C3A}</a:tableStyleId>
              </a:tblPr>
              <a:tblGrid>
                <a:gridCol w="3028074"/>
                <a:gridCol w="2346759"/>
                <a:gridCol w="1033879"/>
              </a:tblGrid>
              <a:tr h="757007">
                <a:tc>
                  <a:txBody>
                    <a:bodyPr/>
                    <a:lstStyle/>
                    <a:p>
                      <a:r>
                        <a:rPr lang="en-US" dirty="0" smtClean="0"/>
                        <a:t>Where?</a:t>
                      </a:r>
                      <a:endParaRPr lang="en-US" dirty="0"/>
                    </a:p>
                  </a:txBody>
                  <a:tcPr/>
                </a:tc>
                <a:tc>
                  <a:txBody>
                    <a:bodyPr/>
                    <a:lstStyle/>
                    <a:p>
                      <a:r>
                        <a:rPr lang="en-US" dirty="0" smtClean="0"/>
                        <a:t>Tonnes of carbon</a:t>
                      </a:r>
                      <a:r>
                        <a:rPr lang="en-US" baseline="0" dirty="0" smtClean="0"/>
                        <a:t> that will be stored per year</a:t>
                      </a:r>
                      <a:endParaRPr lang="en-US" dirty="0"/>
                    </a:p>
                  </a:txBody>
                  <a:tcPr/>
                </a:tc>
                <a:tc>
                  <a:txBody>
                    <a:bodyPr/>
                    <a:lstStyle/>
                    <a:p>
                      <a:r>
                        <a:rPr lang="en-US" dirty="0" smtClean="0"/>
                        <a:t>When?</a:t>
                      </a:r>
                      <a:endParaRPr lang="en-US" dirty="0"/>
                    </a:p>
                  </a:txBody>
                  <a:tcPr/>
                </a:tc>
              </a:tr>
              <a:tr h="529905">
                <a:tc>
                  <a:txBody>
                    <a:bodyPr/>
                    <a:lstStyle/>
                    <a:p>
                      <a:pPr marL="0" indent="0">
                        <a:buFont typeface="+mj-lt"/>
                        <a:buNone/>
                      </a:pPr>
                      <a:r>
                        <a:rPr lang="en-US" dirty="0" err="1" smtClean="0"/>
                        <a:t>Weyburn</a:t>
                      </a:r>
                      <a:r>
                        <a:rPr lang="en-US" dirty="0" smtClean="0"/>
                        <a:t>, Sask.</a:t>
                      </a:r>
                      <a:endParaRPr lang="en-US" dirty="0"/>
                    </a:p>
                  </a:txBody>
                  <a:tcPr/>
                </a:tc>
                <a:tc>
                  <a:txBody>
                    <a:bodyPr/>
                    <a:lstStyle/>
                    <a:p>
                      <a:r>
                        <a:rPr lang="en-US" dirty="0" smtClean="0"/>
                        <a:t>2 000 000</a:t>
                      </a:r>
                      <a:endParaRPr lang="en-US" dirty="0"/>
                    </a:p>
                  </a:txBody>
                  <a:tcPr/>
                </a:tc>
                <a:tc>
                  <a:txBody>
                    <a:bodyPr/>
                    <a:lstStyle/>
                    <a:p>
                      <a:r>
                        <a:rPr lang="en-US" dirty="0" smtClean="0"/>
                        <a:t>2010</a:t>
                      </a:r>
                      <a:endParaRPr lang="en-US" dirty="0"/>
                    </a:p>
                  </a:txBody>
                  <a:tcPr/>
                </a:tc>
              </a:tr>
              <a:tr h="529905">
                <a:tc>
                  <a:txBody>
                    <a:bodyPr/>
                    <a:lstStyle/>
                    <a:p>
                      <a:pPr marL="0" indent="0">
                        <a:buFont typeface="+mj-lt"/>
                        <a:buNone/>
                      </a:pPr>
                      <a:r>
                        <a:rPr lang="en-US" dirty="0" smtClean="0"/>
                        <a:t>Boundary</a:t>
                      </a:r>
                      <a:r>
                        <a:rPr lang="en-US" baseline="0" dirty="0" smtClean="0"/>
                        <a:t> Dam in Southern Sask.</a:t>
                      </a:r>
                      <a:endParaRPr lang="en-US" dirty="0"/>
                    </a:p>
                  </a:txBody>
                  <a:tcPr/>
                </a:tc>
                <a:tc>
                  <a:txBody>
                    <a:bodyPr/>
                    <a:lstStyle/>
                    <a:p>
                      <a:r>
                        <a:rPr lang="en-US" dirty="0" smtClean="0"/>
                        <a:t>1 000 000</a:t>
                      </a:r>
                      <a:endParaRPr lang="en-US" dirty="0"/>
                    </a:p>
                  </a:txBody>
                  <a:tcPr/>
                </a:tc>
                <a:tc>
                  <a:txBody>
                    <a:bodyPr/>
                    <a:lstStyle/>
                    <a:p>
                      <a:r>
                        <a:rPr lang="en-US" dirty="0" smtClean="0"/>
                        <a:t>2014</a:t>
                      </a:r>
                      <a:endParaRPr lang="en-US" dirty="0"/>
                    </a:p>
                  </a:txBody>
                  <a:tcPr/>
                </a:tc>
              </a:tr>
              <a:tr h="302803">
                <a:tc>
                  <a:txBody>
                    <a:bodyPr/>
                    <a:lstStyle/>
                    <a:p>
                      <a:r>
                        <a:rPr lang="en-US" dirty="0" smtClean="0"/>
                        <a:t>Quest in Central Alberta</a:t>
                      </a:r>
                      <a:endParaRPr lang="en-US" dirty="0"/>
                    </a:p>
                  </a:txBody>
                  <a:tcPr/>
                </a:tc>
                <a:tc>
                  <a:txBody>
                    <a:bodyPr/>
                    <a:lstStyle/>
                    <a:p>
                      <a:r>
                        <a:rPr lang="en-US" dirty="0" smtClean="0"/>
                        <a:t>1 200 000 </a:t>
                      </a:r>
                      <a:endParaRPr lang="en-US" dirty="0"/>
                    </a:p>
                  </a:txBody>
                  <a:tcPr/>
                </a:tc>
                <a:tc>
                  <a:txBody>
                    <a:bodyPr/>
                    <a:lstStyle/>
                    <a:p>
                      <a:r>
                        <a:rPr lang="en-US" dirty="0" smtClean="0"/>
                        <a:t>2015</a:t>
                      </a:r>
                      <a:endParaRPr lang="en-US" dirty="0"/>
                    </a:p>
                  </a:txBody>
                  <a:tcPr/>
                </a:tc>
              </a:tr>
              <a:tr h="529905">
                <a:tc>
                  <a:txBody>
                    <a:bodyPr/>
                    <a:lstStyle/>
                    <a:p>
                      <a:r>
                        <a:rPr lang="en-US" dirty="0" smtClean="0"/>
                        <a:t>Agrium and Enhance in Central Alberta</a:t>
                      </a:r>
                      <a:endParaRPr lang="en-US" dirty="0"/>
                    </a:p>
                  </a:txBody>
                  <a:tcPr/>
                </a:tc>
                <a:tc>
                  <a:txBody>
                    <a:bodyPr/>
                    <a:lstStyle/>
                    <a:p>
                      <a:r>
                        <a:rPr lang="en-US" dirty="0" smtClean="0"/>
                        <a:t>580</a:t>
                      </a:r>
                      <a:r>
                        <a:rPr lang="en-US" baseline="0" dirty="0" smtClean="0"/>
                        <a:t> 0</a:t>
                      </a:r>
                      <a:r>
                        <a:rPr lang="en-US" dirty="0" smtClean="0"/>
                        <a:t>00</a:t>
                      </a:r>
                      <a:endParaRPr lang="en-US" dirty="0"/>
                    </a:p>
                  </a:txBody>
                  <a:tcPr/>
                </a:tc>
                <a:tc>
                  <a:txBody>
                    <a:bodyPr/>
                    <a:lstStyle/>
                    <a:p>
                      <a:r>
                        <a:rPr lang="en-US" dirty="0" smtClean="0"/>
                        <a:t>2014</a:t>
                      </a:r>
                      <a:endParaRPr lang="en-US" dirty="0"/>
                    </a:p>
                  </a:txBody>
                  <a:tcPr/>
                </a:tc>
              </a:tr>
              <a:tr h="302803">
                <a:tc>
                  <a:txBody>
                    <a:bodyPr/>
                    <a:lstStyle/>
                    <a:p>
                      <a:r>
                        <a:rPr lang="en-US" dirty="0" smtClean="0"/>
                        <a:t>Lloydminster,</a:t>
                      </a:r>
                      <a:r>
                        <a:rPr lang="en-US" baseline="0" dirty="0" smtClean="0"/>
                        <a:t> Alberta</a:t>
                      </a:r>
                      <a:endParaRPr lang="en-US" dirty="0"/>
                    </a:p>
                  </a:txBody>
                  <a:tcPr/>
                </a:tc>
                <a:tc>
                  <a:txBody>
                    <a:bodyPr/>
                    <a:lstStyle/>
                    <a:p>
                      <a:r>
                        <a:rPr lang="en-US" dirty="0" smtClean="0"/>
                        <a:t>100 000</a:t>
                      </a:r>
                      <a:endParaRPr lang="en-US" dirty="0"/>
                    </a:p>
                  </a:txBody>
                  <a:tcPr/>
                </a:tc>
                <a:tc>
                  <a:txBody>
                    <a:bodyPr/>
                    <a:lstStyle/>
                    <a:p>
                      <a:r>
                        <a:rPr lang="en-US" dirty="0" smtClean="0"/>
                        <a:t>2012</a:t>
                      </a:r>
                      <a:endParaRPr lang="en-US" dirty="0"/>
                    </a:p>
                  </a:txBody>
                  <a:tcPr/>
                </a:tc>
              </a:tr>
            </a:tbl>
          </a:graphicData>
        </a:graphic>
      </p:graphicFrame>
    </p:spTree>
    <p:extLst>
      <p:ext uri="{BB962C8B-B14F-4D97-AF65-F5344CB8AC3E}">
        <p14:creationId xmlns:p14="http://schemas.microsoft.com/office/powerpoint/2010/main" val="2679503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 Carbon Capture and Storage project in Alberta</a:t>
            </a:r>
            <a:endParaRPr lang="en-US" dirty="0"/>
          </a:p>
        </p:txBody>
      </p:sp>
      <p:pic>
        <p:nvPicPr>
          <p:cNvPr id="4" name="Picture 2" descr="C:\Users\mnasehi\Desktop\56586-hi-aeria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9706" y="2334693"/>
            <a:ext cx="5943600" cy="348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592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CCS is an important part of the solution</a:t>
            </a:r>
            <a:endParaRPr lang="en-US" dirty="0"/>
          </a:p>
        </p:txBody>
      </p:sp>
      <p:sp>
        <p:nvSpPr>
          <p:cNvPr id="3" name="Content Placeholder 2"/>
          <p:cNvSpPr>
            <a:spLocks noGrp="1"/>
          </p:cNvSpPr>
          <p:nvPr>
            <p:ph idx="1"/>
          </p:nvPr>
        </p:nvSpPr>
        <p:spPr/>
        <p:txBody>
          <a:bodyPr/>
          <a:lstStyle/>
          <a:p>
            <a:r>
              <a:rPr lang="en-US" dirty="0" smtClean="0"/>
              <a:t>The IEA (International Energy Association) estimates that a 50% decrease in CO</a:t>
            </a:r>
            <a:r>
              <a:rPr lang="en-US" dirty="0" smtClean="0">
                <a:latin typeface="Calibri"/>
              </a:rPr>
              <a:t>₂</a:t>
            </a:r>
            <a:r>
              <a:rPr lang="en-US" dirty="0" smtClean="0"/>
              <a:t> emissions will still cause an increase of 2-3°C in global temperatures.</a:t>
            </a:r>
          </a:p>
          <a:p>
            <a:endParaRPr lang="en-US" dirty="0"/>
          </a:p>
        </p:txBody>
      </p:sp>
      <p:pic>
        <p:nvPicPr>
          <p:cNvPr id="4" name="Picture 2" descr="http://3.bp.blogspot.com/-ihdSGho4XXE/T-2UQNk1Z6I/AAAAAAAAa1g/cCWVCrsiNNM/s1600/9327851-global-warming.jpg"/>
          <p:cNvPicPr>
            <a:picLocks noChangeAspect="1" noChangeArrowheads="1"/>
          </p:cNvPicPr>
          <p:nvPr/>
        </p:nvPicPr>
        <p:blipFill>
          <a:blip r:embed="rId2" cstate="print"/>
          <a:srcRect/>
          <a:stretch>
            <a:fillRect/>
          </a:stretch>
        </p:blipFill>
        <p:spPr bwMode="auto">
          <a:xfrm>
            <a:off x="3275856" y="4005064"/>
            <a:ext cx="2362201" cy="2362202"/>
          </a:xfrm>
          <a:prstGeom prst="rect">
            <a:avLst/>
          </a:prstGeom>
          <a:noFill/>
        </p:spPr>
      </p:pic>
    </p:spTree>
    <p:extLst>
      <p:ext uri="{BB962C8B-B14F-4D97-AF65-F5344CB8AC3E}">
        <p14:creationId xmlns:p14="http://schemas.microsoft.com/office/powerpoint/2010/main" val="20230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7776864" cy="936104"/>
          </a:xfrm>
        </p:spPr>
        <p:txBody>
          <a:bodyPr>
            <a:normAutofit/>
          </a:bodyPr>
          <a:lstStyle/>
          <a:p>
            <a:r>
              <a:rPr lang="en-US" dirty="0" smtClean="0"/>
              <a:t>What is an atmosphere?</a:t>
            </a:r>
            <a:endParaRPr lang="en-US" dirty="0"/>
          </a:p>
        </p:txBody>
      </p:sp>
      <p:sp>
        <p:nvSpPr>
          <p:cNvPr id="3" name="Content Placeholder 2"/>
          <p:cNvSpPr>
            <a:spLocks noGrp="1"/>
          </p:cNvSpPr>
          <p:nvPr>
            <p:ph idx="1"/>
          </p:nvPr>
        </p:nvSpPr>
        <p:spPr>
          <a:xfrm>
            <a:off x="395536" y="1556793"/>
            <a:ext cx="7941568" cy="4698486"/>
          </a:xfrm>
        </p:spPr>
        <p:txBody>
          <a:bodyPr/>
          <a:lstStyle/>
          <a:p>
            <a:endParaRPr lang="en-US" dirty="0" smtClean="0"/>
          </a:p>
          <a:p>
            <a:r>
              <a:rPr lang="en-US" dirty="0" smtClean="0"/>
              <a:t>Our Earth is surrounded by an atmosphere. It is made up of gases: mostly nitrogen, water </a:t>
            </a:r>
            <a:r>
              <a:rPr lang="en-US" dirty="0" err="1" smtClean="0"/>
              <a:t>vapour</a:t>
            </a:r>
            <a:r>
              <a:rPr lang="en-US" dirty="0" smtClean="0"/>
              <a:t>, CO₂, methane, and nitrous oxide.</a:t>
            </a:r>
          </a:p>
          <a:p>
            <a:r>
              <a:rPr lang="en-US" dirty="0" smtClean="0"/>
              <a:t> The atmosphere acts like a blanket. It traps some heat, and lets some out. This keeps the Earth at a steady temperature of 15°C.</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520" y="4653136"/>
            <a:ext cx="1454538" cy="155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9025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626" cy="1477968"/>
          </a:xfrm>
        </p:spPr>
        <p:txBody>
          <a:bodyPr>
            <a:normAutofit fontScale="90000"/>
          </a:bodyPr>
          <a:lstStyle/>
          <a:p>
            <a:r>
              <a:rPr lang="en-US" dirty="0" smtClean="0"/>
              <a:t>If we used CCS, the amount of CO</a:t>
            </a:r>
            <a:r>
              <a:rPr lang="en-US" dirty="0" smtClean="0">
                <a:latin typeface="Calibri"/>
              </a:rPr>
              <a:t>₂</a:t>
            </a:r>
            <a:r>
              <a:rPr lang="en-US" dirty="0" smtClean="0"/>
              <a:t> avoided would equal:</a:t>
            </a:r>
            <a:endParaRPr lang="en-US" dirty="0"/>
          </a:p>
        </p:txBody>
      </p:sp>
      <p:sp>
        <p:nvSpPr>
          <p:cNvPr id="3" name="Content Placeholder 2"/>
          <p:cNvSpPr>
            <a:spLocks noGrp="1"/>
          </p:cNvSpPr>
          <p:nvPr>
            <p:ph idx="1"/>
          </p:nvPr>
        </p:nvSpPr>
        <p:spPr/>
        <p:txBody>
          <a:bodyPr/>
          <a:lstStyle/>
          <a:p>
            <a:r>
              <a:rPr lang="en-US" dirty="0" smtClean="0"/>
              <a:t>Planting 62 000 000 trees and waiting 10 years for them to grow</a:t>
            </a:r>
          </a:p>
          <a:p>
            <a:r>
              <a:rPr lang="en-US" dirty="0" smtClean="0"/>
              <a:t>Cutting electricity emissions from 300 000 homes</a:t>
            </a:r>
          </a:p>
          <a:p>
            <a:pPr lvl="8"/>
            <a:r>
              <a:rPr lang="en-US" dirty="0" smtClean="0"/>
              <a:t>Environmental Protection Agency</a:t>
            </a:r>
          </a:p>
          <a:p>
            <a:pPr lvl="6"/>
            <a:endParaRPr lang="en-US" dirty="0"/>
          </a:p>
        </p:txBody>
      </p:sp>
      <p:pic>
        <p:nvPicPr>
          <p:cNvPr id="2051" name="Picture 3" descr="C:\Users\Liz\AppData\Local\Microsoft\Windows\Temporary Internet Files\Content.IE5\3C3WMUVY\MC9004380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437112"/>
            <a:ext cx="1879104" cy="187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00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Let’s take care of the Earth…</a:t>
            </a:r>
            <a:endParaRPr lang="en-US" dirty="0"/>
          </a:p>
        </p:txBody>
      </p:sp>
      <p:sp>
        <p:nvSpPr>
          <p:cNvPr id="5" name="Content Placeholder 4"/>
          <p:cNvSpPr>
            <a:spLocks noGrp="1"/>
          </p:cNvSpPr>
          <p:nvPr>
            <p:ph idx="1"/>
          </p:nvPr>
        </p:nvSpPr>
        <p:spPr/>
        <p:txBody>
          <a:bodyPr/>
          <a:lstStyle/>
          <a:p>
            <a:r>
              <a:rPr lang="en-CA" dirty="0" smtClean="0"/>
              <a:t>“We don’t inherit the Earth from our ancestors; we borrow it from our children.”</a:t>
            </a:r>
          </a:p>
          <a:p>
            <a:pPr marL="1097280" lvl="4" indent="0">
              <a:buNone/>
            </a:pPr>
            <a:r>
              <a:rPr lang="en-CA" dirty="0" smtClean="0"/>
              <a:t>			David </a:t>
            </a:r>
            <a:r>
              <a:rPr lang="en-CA" dirty="0"/>
              <a:t>Brower</a:t>
            </a:r>
          </a:p>
          <a:p>
            <a:endParaRPr lang="en-CA" dirty="0"/>
          </a:p>
          <a:p>
            <a:pPr marL="68580" indent="0">
              <a:buNone/>
            </a:pPr>
            <a:endParaRPr lang="en-US" dirty="0"/>
          </a:p>
        </p:txBody>
      </p:sp>
      <p:pic>
        <p:nvPicPr>
          <p:cNvPr id="1026" name="Picture 2" descr="C:\Users\Liz\AppData\Local\Microsoft\Windows\Temporary Internet Files\Content.IE5\3C3WMUVY\MC90043961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861048"/>
            <a:ext cx="1996256" cy="219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4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dirty="0" smtClean="0"/>
              <a:t>What is CO₂?</a:t>
            </a:r>
            <a:endParaRPr lang="en-US" dirty="0"/>
          </a:p>
        </p:txBody>
      </p:sp>
      <p:sp>
        <p:nvSpPr>
          <p:cNvPr id="3" name="Content Placeholder 2"/>
          <p:cNvSpPr>
            <a:spLocks noGrp="1"/>
          </p:cNvSpPr>
          <p:nvPr>
            <p:ph idx="1"/>
          </p:nvPr>
        </p:nvSpPr>
        <p:spPr>
          <a:xfrm>
            <a:off x="899592" y="1772816"/>
            <a:ext cx="6776752" cy="4059813"/>
          </a:xfrm>
        </p:spPr>
        <p:txBody>
          <a:bodyPr/>
          <a:lstStyle/>
          <a:p>
            <a:r>
              <a:rPr lang="en-US" dirty="0"/>
              <a:t>CO₂ is natural in the atmosphere, and we need it in small amounts to keep our planet warm. BUT when people cut down trees, mine for metals and minerals, and burn fossil fuels; it adds too much CO₂ to the atmosphere. </a:t>
            </a:r>
          </a:p>
        </p:txBody>
      </p:sp>
      <p:pic>
        <p:nvPicPr>
          <p:cNvPr id="4" name="Picture 4" descr="C:\Users\Liz\AppData\Local\Microsoft\Windows\Temporary Internet Files\Content.IE5\QG5PA1BD\MC9001326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455961"/>
            <a:ext cx="1023881" cy="87109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iz\AppData\Local\Microsoft\Windows\Temporary Internet Files\Content.IE5\3C3WMUVY\MC9002149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7" y="4373458"/>
            <a:ext cx="1152129" cy="11833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iz\AppData\Local\Microsoft\Windows\Temporary Internet Files\Content.IE5\BF5GB9PS\MC90023060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521" y="4377522"/>
            <a:ext cx="1153456" cy="106669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Liz\AppData\Local\Microsoft\Windows\Temporary Internet Files\Content.IE5\HDII7JL7\MM90028361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472435"/>
            <a:ext cx="838146" cy="83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24945" y="4444952"/>
            <a:ext cx="576064" cy="1015663"/>
          </a:xfrm>
          <a:prstGeom prst="rect">
            <a:avLst/>
          </a:prstGeom>
        </p:spPr>
        <p:txBody>
          <a:bodyPr wrap="square">
            <a:spAutoFit/>
          </a:bodyPr>
          <a:lstStyle/>
          <a:p>
            <a:r>
              <a:rPr lang="en-US" sz="6000" b="1" dirty="0"/>
              <a:t>=</a:t>
            </a:r>
          </a:p>
        </p:txBody>
      </p:sp>
      <p:sp>
        <p:nvSpPr>
          <p:cNvPr id="6" name="Rectangle 5"/>
          <p:cNvSpPr/>
          <p:nvPr/>
        </p:nvSpPr>
        <p:spPr>
          <a:xfrm>
            <a:off x="2005366" y="4451386"/>
            <a:ext cx="646331" cy="1015663"/>
          </a:xfrm>
          <a:prstGeom prst="rect">
            <a:avLst/>
          </a:prstGeom>
        </p:spPr>
        <p:txBody>
          <a:bodyPr wrap="none">
            <a:spAutoFit/>
          </a:bodyPr>
          <a:lstStyle/>
          <a:p>
            <a:r>
              <a:rPr lang="en-US" sz="6000" b="1" dirty="0"/>
              <a:t>+</a:t>
            </a:r>
          </a:p>
        </p:txBody>
      </p:sp>
      <p:sp>
        <p:nvSpPr>
          <p:cNvPr id="7" name="Rectangle 6"/>
          <p:cNvSpPr/>
          <p:nvPr/>
        </p:nvSpPr>
        <p:spPr>
          <a:xfrm>
            <a:off x="4067944" y="4428551"/>
            <a:ext cx="646331" cy="1015663"/>
          </a:xfrm>
          <a:prstGeom prst="rect">
            <a:avLst/>
          </a:prstGeom>
        </p:spPr>
        <p:txBody>
          <a:bodyPr wrap="none">
            <a:spAutoFit/>
          </a:bodyPr>
          <a:lstStyle/>
          <a:p>
            <a:r>
              <a:rPr lang="en-US" sz="6000" b="1" dirty="0"/>
              <a:t>+</a:t>
            </a:r>
          </a:p>
        </p:txBody>
      </p:sp>
    </p:spTree>
    <p:extLst>
      <p:ext uri="{BB962C8B-B14F-4D97-AF65-F5344CB8AC3E}">
        <p14:creationId xmlns:p14="http://schemas.microsoft.com/office/powerpoint/2010/main" val="108263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8075240" cy="5544616"/>
          </a:xfrm>
        </p:spPr>
        <p:txBody>
          <a:bodyPr>
            <a:normAutofit lnSpcReduction="10000"/>
          </a:bodyPr>
          <a:lstStyle/>
          <a:p>
            <a:r>
              <a:rPr lang="en-US" dirty="0"/>
              <a:t>Scientists have found that the biggest cause of CO₂ increase is the burning of fossil fuels. Fossil fuels are things that we burn made from old plants and animals like gas and coal. </a:t>
            </a:r>
            <a:endParaRPr lang="en-US" dirty="0" smtClean="0"/>
          </a:p>
          <a:p>
            <a:endParaRPr lang="en-US" dirty="0" smtClean="0"/>
          </a:p>
          <a:p>
            <a:r>
              <a:rPr lang="en-US" dirty="0" smtClean="0"/>
              <a:t>This </a:t>
            </a:r>
            <a:r>
              <a:rPr lang="en-US" dirty="0"/>
              <a:t>releases CO₂ into </a:t>
            </a:r>
            <a:r>
              <a:rPr lang="en-US" dirty="0" smtClean="0"/>
              <a:t>the </a:t>
            </a:r>
            <a:r>
              <a:rPr lang="en-US" dirty="0"/>
              <a:t>atmosphere. </a:t>
            </a:r>
            <a:endParaRPr lang="en-US" dirty="0" smtClean="0"/>
          </a:p>
          <a:p>
            <a:endParaRPr lang="en-US" dirty="0"/>
          </a:p>
          <a:p>
            <a:endParaRPr lang="en-US" dirty="0" smtClean="0"/>
          </a:p>
          <a:p>
            <a:r>
              <a:rPr lang="en-US" dirty="0" smtClean="0"/>
              <a:t>The </a:t>
            </a:r>
            <a:r>
              <a:rPr lang="en-US" dirty="0"/>
              <a:t>CO₂ gets stuck in the atmosphere, and it keeps some heat from escaping the Earth. This is how the Earth heats up</a:t>
            </a:r>
            <a:r>
              <a:rPr lang="en-US" dirty="0" smtClean="0"/>
              <a:t>. </a:t>
            </a:r>
            <a:endParaRPr lang="en-US" dirty="0"/>
          </a:p>
          <a:p>
            <a:endParaRPr lang="en-US" dirty="0" smtClean="0"/>
          </a:p>
          <a:p>
            <a:r>
              <a:rPr lang="en-US" dirty="0" smtClean="0"/>
              <a:t>The carbon cycle is a natural process on Earth, but all the extra </a:t>
            </a:r>
            <a:r>
              <a:rPr lang="en-US" dirty="0"/>
              <a:t>CO₂ </a:t>
            </a:r>
            <a:r>
              <a:rPr lang="en-US" dirty="0" smtClean="0"/>
              <a:t>is disrupting the cycle.</a:t>
            </a:r>
            <a:endParaRPr lang="en-US" dirty="0"/>
          </a:p>
        </p:txBody>
      </p:sp>
      <p:pic>
        <p:nvPicPr>
          <p:cNvPr id="2050" name="Picture 2" descr="C:\Users\Liz\AppData\Local\Microsoft\Windows\Temporary Internet Files\Content.IE5\QG5PA1BD\MP9004013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098923"/>
            <a:ext cx="1044067" cy="695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iz\AppData\Local\Microsoft\Windows\Temporary Internet Files\Content.IE5\3C3WMUVY\MP90040247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1" y="3130392"/>
            <a:ext cx="949625" cy="632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iz\AppData\Local\Microsoft\Windows\Temporary Internet Files\Content.IE5\HDII7JL7\MC9003525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850883"/>
            <a:ext cx="517056" cy="50800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Liz\AppData\Local\Microsoft\Windows\Temporary Internet Files\Content.IE5\QG5PA1BD\MC9001045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9554" y="4365104"/>
            <a:ext cx="885763" cy="91154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Liz\AppData\Local\Microsoft\Windows\Temporary Internet Files\Content.IE5\BF5GB9PS\MP90042235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315" y="1809191"/>
            <a:ext cx="827584" cy="55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66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27664"/>
            <a:ext cx="7024626" cy="673144"/>
          </a:xfrm>
        </p:spPr>
        <p:txBody>
          <a:bodyPr>
            <a:normAutofit fontScale="90000"/>
          </a:bodyPr>
          <a:lstStyle/>
          <a:p>
            <a:r>
              <a:rPr lang="en-US" dirty="0" smtClean="0"/>
              <a:t>What’s the carbon cycle?</a:t>
            </a:r>
            <a:endParaRPr lang="en-US" dirty="0"/>
          </a:p>
        </p:txBody>
      </p:sp>
      <p:sp>
        <p:nvSpPr>
          <p:cNvPr id="3" name="Content Placeholder 2"/>
          <p:cNvSpPr>
            <a:spLocks noGrp="1"/>
          </p:cNvSpPr>
          <p:nvPr>
            <p:ph idx="1"/>
          </p:nvPr>
        </p:nvSpPr>
        <p:spPr>
          <a:xfrm>
            <a:off x="971600" y="1772816"/>
            <a:ext cx="7128792" cy="4013033"/>
          </a:xfrm>
        </p:spPr>
        <p:txBody>
          <a:bodyPr/>
          <a:lstStyle/>
          <a:p>
            <a:r>
              <a:rPr lang="en-US" dirty="0" smtClean="0"/>
              <a:t>Watch the video on the following slide to find out more about the carbon cycle.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068960"/>
            <a:ext cx="3024336" cy="2592288"/>
          </a:xfrm>
          <a:prstGeom prst="rect">
            <a:avLst/>
          </a:prstGeom>
        </p:spPr>
      </p:pic>
      <p:sp>
        <p:nvSpPr>
          <p:cNvPr id="6" name="Rectangle 5"/>
          <p:cNvSpPr/>
          <p:nvPr/>
        </p:nvSpPr>
        <p:spPr>
          <a:xfrm>
            <a:off x="2843808" y="5805264"/>
            <a:ext cx="3888432" cy="246221"/>
          </a:xfrm>
          <a:prstGeom prst="rect">
            <a:avLst/>
          </a:prstGeom>
        </p:spPr>
        <p:txBody>
          <a:bodyPr wrap="square">
            <a:spAutoFit/>
          </a:bodyPr>
          <a:lstStyle/>
          <a:p>
            <a:r>
              <a:rPr lang="en-US" sz="1000" dirty="0"/>
              <a:t>http://www.realtrees4kids.org/sixeight/cycles.htm</a:t>
            </a:r>
          </a:p>
        </p:txBody>
      </p:sp>
    </p:spTree>
    <p:extLst>
      <p:ext uri="{BB962C8B-B14F-4D97-AF65-F5344CB8AC3E}">
        <p14:creationId xmlns:p14="http://schemas.microsoft.com/office/powerpoint/2010/main" val="204999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2492896"/>
            <a:ext cx="7024744" cy="2113304"/>
          </a:xfrm>
        </p:spPr>
        <p:txBody>
          <a:bodyPr>
            <a:normAutofit fontScale="90000"/>
          </a:bodyPr>
          <a:lstStyle/>
          <a:p>
            <a:r>
              <a:rPr lang="en-US" dirty="0">
                <a:solidFill>
                  <a:schemeClr val="accent6">
                    <a:lumMod val="75000"/>
                  </a:schemeClr>
                </a:solidFill>
                <a:hlinkClick r:id="rId2"/>
              </a:rPr>
              <a:t>http://www.youtube.com/watch?v=2Jp1D1dzxj8</a:t>
            </a:r>
            <a:r>
              <a:rPr lang="en-US" dirty="0">
                <a:solidFill>
                  <a:schemeClr val="accent6">
                    <a:lumMod val="75000"/>
                  </a:schemeClr>
                </a:solidFill>
              </a:rPr>
              <a:t> (3:04)</a:t>
            </a:r>
            <a:br>
              <a:rPr lang="en-US" dirty="0">
                <a:solidFill>
                  <a:schemeClr val="accent6">
                    <a:lumMod val="75000"/>
                  </a:schemeClr>
                </a:solidFill>
              </a:rPr>
            </a:br>
            <a:endParaRPr lang="en-CA" dirty="0"/>
          </a:p>
        </p:txBody>
      </p:sp>
      <p:sp>
        <p:nvSpPr>
          <p:cNvPr id="10" name="Rectangle 9"/>
          <p:cNvSpPr/>
          <p:nvPr/>
        </p:nvSpPr>
        <p:spPr>
          <a:xfrm>
            <a:off x="4860990" y="6453336"/>
            <a:ext cx="4302224" cy="276999"/>
          </a:xfrm>
          <a:prstGeom prst="rect">
            <a:avLst/>
          </a:prstGeom>
        </p:spPr>
        <p:txBody>
          <a:bodyPr wrap="square">
            <a:spAutoFit/>
          </a:bodyPr>
          <a:lstStyle/>
          <a:p>
            <a:r>
              <a:rPr lang="en-US" sz="1200" dirty="0">
                <a:solidFill>
                  <a:schemeClr val="accent6">
                    <a:lumMod val="75000"/>
                  </a:schemeClr>
                </a:solidFill>
                <a:hlinkClick r:id="rId2"/>
              </a:rPr>
              <a:t>http://www.youtube.com/watch?v=2Jp1D1dzxj8</a:t>
            </a:r>
            <a:r>
              <a:rPr lang="en-US" sz="1200" dirty="0">
                <a:solidFill>
                  <a:schemeClr val="accent6">
                    <a:lumMod val="75000"/>
                  </a:schemeClr>
                </a:solidFill>
              </a:rPr>
              <a:t> (3:04)</a:t>
            </a:r>
          </a:p>
        </p:txBody>
      </p:sp>
    </p:spTree>
    <p:extLst>
      <p:ext uri="{BB962C8B-B14F-4D97-AF65-F5344CB8AC3E}">
        <p14:creationId xmlns:p14="http://schemas.microsoft.com/office/powerpoint/2010/main" val="217042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1" y="836712"/>
            <a:ext cx="7568539" cy="864096"/>
          </a:xfrm>
        </p:spPr>
        <p:txBody>
          <a:bodyPr>
            <a:normAutofit/>
          </a:bodyPr>
          <a:lstStyle/>
          <a:p>
            <a:r>
              <a:rPr lang="en-US" sz="3200" dirty="0" smtClean="0"/>
              <a:t>Why worry about global warming?</a:t>
            </a:r>
            <a:endParaRPr lang="en-US" sz="3200" dirty="0"/>
          </a:p>
        </p:txBody>
      </p:sp>
      <p:sp>
        <p:nvSpPr>
          <p:cNvPr id="3" name="Content Placeholder 2"/>
          <p:cNvSpPr>
            <a:spLocks noGrp="1"/>
          </p:cNvSpPr>
          <p:nvPr>
            <p:ph idx="1"/>
          </p:nvPr>
        </p:nvSpPr>
        <p:spPr>
          <a:xfrm>
            <a:off x="971600" y="1844824"/>
            <a:ext cx="6849209" cy="4536504"/>
          </a:xfrm>
        </p:spPr>
        <p:txBody>
          <a:bodyPr>
            <a:normAutofit/>
          </a:bodyPr>
          <a:lstStyle/>
          <a:p>
            <a:r>
              <a:rPr lang="en-US" dirty="0" smtClean="0"/>
              <a:t>We need to do something about global warming because an increased temperature in the world can have the following effects:</a:t>
            </a:r>
          </a:p>
          <a:p>
            <a:pPr lvl="1">
              <a:spcAft>
                <a:spcPts val="1200"/>
              </a:spcAft>
            </a:pPr>
            <a:r>
              <a:rPr lang="en-US" dirty="0" smtClean="0"/>
              <a:t>More extreme weather like tornadoes and hurricanes</a:t>
            </a:r>
          </a:p>
          <a:p>
            <a:pPr lvl="1">
              <a:spcAft>
                <a:spcPts val="1200"/>
              </a:spcAft>
            </a:pPr>
            <a:r>
              <a:rPr lang="en-US" dirty="0" smtClean="0"/>
              <a:t>Worsened smog causing higher rates of asthma</a:t>
            </a:r>
          </a:p>
          <a:p>
            <a:pPr lvl="1">
              <a:spcAft>
                <a:spcPts val="1200"/>
              </a:spcAft>
            </a:pPr>
            <a:r>
              <a:rPr lang="en-US" dirty="0" smtClean="0"/>
              <a:t>Increased spread of disease</a:t>
            </a:r>
          </a:p>
          <a:p>
            <a:pPr lvl="1">
              <a:spcAft>
                <a:spcPts val="1200"/>
              </a:spcAft>
            </a:pPr>
            <a:r>
              <a:rPr lang="en-US" dirty="0" smtClean="0"/>
              <a:t>Droughts</a:t>
            </a:r>
          </a:p>
          <a:p>
            <a:pPr lvl="1"/>
            <a:endParaRPr lang="en-US" dirty="0"/>
          </a:p>
        </p:txBody>
      </p:sp>
      <p:pic>
        <p:nvPicPr>
          <p:cNvPr id="6146" name="Picture 2" descr="C:\Users\Liz\AppData\Local\Microsoft\Windows\Temporary Internet Files\Content.IE5\HDII7JL7\MC9003710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758265"/>
            <a:ext cx="576064" cy="61196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iz\AppData\Local\Microsoft\Windows\Temporary Internet Files\Content.IE5\HDII7JL7\MC9003708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615" y="4210844"/>
            <a:ext cx="595745" cy="5863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Liz\AppData\Local\Microsoft\Windows\Temporary Internet Files\Content.IE5\3C3WMUVY\MC9003469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1734" y="5215265"/>
            <a:ext cx="715293" cy="3739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iz\AppData\Local\Microsoft\Windows\Temporary Internet Files\Content.IE5\QG5PA1BD\MC90010497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5365" y="5661248"/>
            <a:ext cx="528523" cy="52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30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60" y="620688"/>
            <a:ext cx="7024744" cy="1143000"/>
          </a:xfrm>
        </p:spPr>
        <p:txBody>
          <a:bodyPr/>
          <a:lstStyle/>
          <a:p>
            <a:r>
              <a:rPr lang="en-US" dirty="0" smtClean="0"/>
              <a:t>How do we use fossil fuels?</a:t>
            </a:r>
            <a:endParaRPr lang="en-US" dirty="0"/>
          </a:p>
        </p:txBody>
      </p:sp>
      <p:sp>
        <p:nvSpPr>
          <p:cNvPr id="3" name="Content Placeholder 2"/>
          <p:cNvSpPr>
            <a:spLocks noGrp="1"/>
          </p:cNvSpPr>
          <p:nvPr>
            <p:ph idx="1"/>
          </p:nvPr>
        </p:nvSpPr>
        <p:spPr>
          <a:xfrm>
            <a:off x="899592" y="1772816"/>
            <a:ext cx="7653536" cy="4289093"/>
          </a:xfrm>
        </p:spPr>
        <p:txBody>
          <a:bodyPr>
            <a:normAutofit/>
          </a:bodyPr>
          <a:lstStyle/>
          <a:p>
            <a:pPr marL="685800" lvl="2" indent="0">
              <a:buNone/>
            </a:pPr>
            <a:r>
              <a:rPr lang="en-US" dirty="0" smtClean="0"/>
              <a:t> 	</a:t>
            </a:r>
          </a:p>
          <a:p>
            <a:pPr lvl="2"/>
            <a:r>
              <a:rPr lang="en-US" dirty="0" smtClean="0"/>
              <a:t>Using </a:t>
            </a:r>
            <a:r>
              <a:rPr lang="en-US" dirty="0"/>
              <a:t>a</a:t>
            </a:r>
            <a:r>
              <a:rPr lang="en-US" dirty="0" smtClean="0"/>
              <a:t> computer</a:t>
            </a:r>
          </a:p>
          <a:p>
            <a:pPr lvl="2"/>
            <a:r>
              <a:rPr lang="en-US" dirty="0" smtClean="0"/>
              <a:t>Driving a car</a:t>
            </a:r>
          </a:p>
          <a:p>
            <a:pPr lvl="2"/>
            <a:r>
              <a:rPr lang="en-US" dirty="0" smtClean="0"/>
              <a:t>Heating homes</a:t>
            </a:r>
          </a:p>
          <a:p>
            <a:pPr lvl="2"/>
            <a:r>
              <a:rPr lang="en-US" dirty="0" smtClean="0"/>
              <a:t>Turning on lights</a:t>
            </a:r>
          </a:p>
          <a:p>
            <a:pPr lvl="2"/>
            <a:endParaRPr lang="en-US"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843808" y="4005064"/>
            <a:ext cx="3672408" cy="2052667"/>
          </a:xfrm>
          <a:prstGeom prst="rect">
            <a:avLst/>
          </a:prstGeom>
          <a:noFill/>
        </p:spPr>
      </p:pic>
    </p:spTree>
    <p:extLst>
      <p:ext uri="{BB962C8B-B14F-4D97-AF65-F5344CB8AC3E}">
        <p14:creationId xmlns:p14="http://schemas.microsoft.com/office/powerpoint/2010/main" val="3054585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11881</TotalTime>
  <Words>1088</Words>
  <Application>Microsoft Office PowerPoint</Application>
  <PresentationFormat>On-screen Show (4:3)</PresentationFormat>
  <Paragraphs>133</Paragraphs>
  <Slides>31</Slides>
  <Notes>1</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Austin</vt:lpstr>
      <vt:lpstr> Carbon Capture and Storage </vt:lpstr>
      <vt:lpstr>Our world is warming up, and scientists say that people are polluting the Earth by burning fossil fuels. What can we do about it?</vt:lpstr>
      <vt:lpstr>What is an atmosphere?</vt:lpstr>
      <vt:lpstr>What is CO₂?</vt:lpstr>
      <vt:lpstr>PowerPoint Presentation</vt:lpstr>
      <vt:lpstr>What’s the carbon cycle?</vt:lpstr>
      <vt:lpstr>http://www.youtube.com/watch?v=2Jp1D1dzxj8 (3:04) </vt:lpstr>
      <vt:lpstr>Why worry about global warming?</vt:lpstr>
      <vt:lpstr>How do we use fossil fuels?</vt:lpstr>
      <vt:lpstr>How much do we use fossil fuels?</vt:lpstr>
      <vt:lpstr>How much CO₂ do we make?</vt:lpstr>
      <vt:lpstr>What does that look like?</vt:lpstr>
      <vt:lpstr>What about Saskatchewan?</vt:lpstr>
      <vt:lpstr>PowerPoint Presentation</vt:lpstr>
      <vt:lpstr>PowerPoint Presentation</vt:lpstr>
      <vt:lpstr>It must be a waste..</vt:lpstr>
      <vt:lpstr>How could it be a resource?</vt:lpstr>
      <vt:lpstr>What is CCS?</vt:lpstr>
      <vt:lpstr>CCS to the rescue!!!</vt:lpstr>
      <vt:lpstr>How much can CCS help?</vt:lpstr>
      <vt:lpstr>How does the storage of CO₂ work?</vt:lpstr>
      <vt:lpstr>PowerPoint Presentation</vt:lpstr>
      <vt:lpstr> </vt:lpstr>
      <vt:lpstr>Where does the CO₂ go?</vt:lpstr>
      <vt:lpstr>PowerPoint Presentation</vt:lpstr>
      <vt:lpstr>Where do they use CCS?</vt:lpstr>
      <vt:lpstr>Do we use CCS in Canada?</vt:lpstr>
      <vt:lpstr>Quest Carbon Capture and Storage project in Alberta</vt:lpstr>
      <vt:lpstr>CCS is an important part of the solution</vt:lpstr>
      <vt:lpstr>If we used CCS, the amount of CO₂ avoided would equal:</vt:lpstr>
      <vt:lpstr>Let’s take care of the Earth…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CCS help the environment?</dc:title>
  <dc:creator>Liz</dc:creator>
  <cp:lastModifiedBy>SaskPower Corporation</cp:lastModifiedBy>
  <cp:revision>90</cp:revision>
  <dcterms:created xsi:type="dcterms:W3CDTF">2013-02-28T00:52:24Z</dcterms:created>
  <dcterms:modified xsi:type="dcterms:W3CDTF">2015-05-05T17:12:20Z</dcterms:modified>
</cp:coreProperties>
</file>