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56" r:id="rId2"/>
    <p:sldId id="270" r:id="rId3"/>
    <p:sldId id="257" r:id="rId4"/>
    <p:sldId id="258" r:id="rId5"/>
    <p:sldId id="319" r:id="rId6"/>
    <p:sldId id="259" r:id="rId7"/>
    <p:sldId id="275" r:id="rId8"/>
    <p:sldId id="320" r:id="rId9"/>
    <p:sldId id="287" r:id="rId10"/>
    <p:sldId id="288" r:id="rId11"/>
    <p:sldId id="289" r:id="rId12"/>
    <p:sldId id="290" r:id="rId13"/>
    <p:sldId id="291" r:id="rId14"/>
    <p:sldId id="262" r:id="rId15"/>
    <p:sldId id="292" r:id="rId16"/>
    <p:sldId id="294" r:id="rId17"/>
    <p:sldId id="261" r:id="rId18"/>
    <p:sldId id="272" r:id="rId19"/>
    <p:sldId id="273" r:id="rId20"/>
    <p:sldId id="278" r:id="rId21"/>
    <p:sldId id="279" r:id="rId22"/>
    <p:sldId id="303" r:id="rId23"/>
    <p:sldId id="304" r:id="rId24"/>
    <p:sldId id="305" r:id="rId25"/>
    <p:sldId id="306" r:id="rId26"/>
    <p:sldId id="307" r:id="rId27"/>
    <p:sldId id="308" r:id="rId28"/>
    <p:sldId id="309" r:id="rId29"/>
    <p:sldId id="310" r:id="rId30"/>
    <p:sldId id="280" r:id="rId31"/>
    <p:sldId id="281" r:id="rId32"/>
    <p:sldId id="282" r:id="rId33"/>
    <p:sldId id="283" r:id="rId34"/>
    <p:sldId id="264" r:id="rId35"/>
    <p:sldId id="260" r:id="rId36"/>
    <p:sldId id="263" r:id="rId37"/>
    <p:sldId id="276" r:id="rId38"/>
    <p:sldId id="321" r:id="rId39"/>
    <p:sldId id="267" r:id="rId40"/>
    <p:sldId id="322" r:id="rId41"/>
    <p:sldId id="265" r:id="rId42"/>
    <p:sldId id="271" r:id="rId43"/>
    <p:sldId id="311" r:id="rId44"/>
    <p:sldId id="312" r:id="rId45"/>
    <p:sldId id="266" r:id="rId46"/>
    <p:sldId id="268" r:id="rId47"/>
    <p:sldId id="269" r:id="rId48"/>
    <p:sldId id="285" r:id="rId49"/>
    <p:sldId id="286" r:id="rId50"/>
    <p:sldId id="284" r:id="rId51"/>
    <p:sldId id="313" r:id="rId52"/>
    <p:sldId id="314" r:id="rId53"/>
    <p:sldId id="315" r:id="rId54"/>
    <p:sldId id="316" r:id="rId55"/>
    <p:sldId id="302" r:id="rId56"/>
    <p:sldId id="317" r:id="rId57"/>
    <p:sldId id="31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68" y="-10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3B5406-22B9-498B-9AE8-66B7B908BB8D}" type="datetimeFigureOut">
              <a:rPr lang="en-CA" smtClean="0"/>
              <a:t>05/05/2015</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D5E5B8-7B00-47AC-8667-FDCC30FA5863}" type="slidenum">
              <a:rPr lang="en-CA" smtClean="0"/>
              <a:t>‹#›</a:t>
            </a:fld>
            <a:endParaRPr lang="en-CA"/>
          </a:p>
        </p:txBody>
      </p:sp>
    </p:spTree>
    <p:extLst>
      <p:ext uri="{BB962C8B-B14F-4D97-AF65-F5344CB8AC3E}">
        <p14:creationId xmlns:p14="http://schemas.microsoft.com/office/powerpoint/2010/main" val="3193194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40AFC-5D7B-4FBE-ABC4-AEE452FDB15C}" type="datetimeFigureOut">
              <a:rPr lang="en-US" smtClean="0"/>
              <a:pPr/>
              <a:t>5/5/2015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A482EF-0ABE-4AD0-B668-382B11D65A66}" type="slidenum">
              <a:rPr lang="en-US" smtClean="0"/>
              <a:pPr/>
              <a:t>‹#›</a:t>
            </a:fld>
            <a:endParaRPr lang="en-US"/>
          </a:p>
        </p:txBody>
      </p:sp>
    </p:spTree>
    <p:extLst>
      <p:ext uri="{BB962C8B-B14F-4D97-AF65-F5344CB8AC3E}">
        <p14:creationId xmlns:p14="http://schemas.microsoft.com/office/powerpoint/2010/main" val="30484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B763EFE-448C-416F-97D8-6F1F6491C84E}" type="slidenum">
              <a:rPr lang="en-CA" smtClean="0"/>
              <a:pPr/>
              <a:t>24</a:t>
            </a:fld>
            <a:endParaRPr lang="en-CA"/>
          </a:p>
        </p:txBody>
      </p:sp>
    </p:spTree>
    <p:extLst>
      <p:ext uri="{BB962C8B-B14F-4D97-AF65-F5344CB8AC3E}">
        <p14:creationId xmlns:p14="http://schemas.microsoft.com/office/powerpoint/2010/main" val="244250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482EF-0ABE-4AD0-B668-382B11D65A66}" type="slidenum">
              <a:rPr lang="en-US" smtClean="0"/>
              <a:pPr/>
              <a:t>33</a:t>
            </a:fld>
            <a:endParaRPr lang="en-US"/>
          </a:p>
        </p:txBody>
      </p:sp>
    </p:spTree>
    <p:extLst>
      <p:ext uri="{BB962C8B-B14F-4D97-AF65-F5344CB8AC3E}">
        <p14:creationId xmlns:p14="http://schemas.microsoft.com/office/powerpoint/2010/main" val="2674580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13DBD4A-1E96-4E53-B2FB-48457F89BCCF}" type="datetimeFigureOut">
              <a:rPr lang="en-US" smtClean="0"/>
              <a:pPr/>
              <a:t>5/5/2015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C4CF908-C056-4909-BA44-0C75EB385E91}"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DBD4A-1E96-4E53-B2FB-48457F89BCCF}" type="datetimeFigureOut">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3DBD4A-1E96-4E53-B2FB-48457F89BCCF}" type="datetimeFigureOut">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3DBD4A-1E96-4E53-B2FB-48457F89BCCF}" type="datetimeFigureOut">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3DBD4A-1E96-4E53-B2FB-48457F89BCCF}" type="datetimeFigureOut">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13DBD4A-1E96-4E53-B2FB-48457F89BCCF}" type="datetimeFigureOut">
              <a:rPr lang="en-US" smtClean="0"/>
              <a:pPr/>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CF908-C056-4909-BA44-0C75EB385E91}"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3DBD4A-1E96-4E53-B2FB-48457F89BCCF}" type="datetimeFigureOut">
              <a:rPr lang="en-US" smtClean="0"/>
              <a:pPr/>
              <a:t>5/5/2015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3DBD4A-1E96-4E53-B2FB-48457F89BCCF}" type="datetimeFigureOut">
              <a:rPr lang="en-US" smtClean="0"/>
              <a:pPr/>
              <a:t>5/5/2015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DBD4A-1E96-4E53-B2FB-48457F89BCCF}" type="datetimeFigureOut">
              <a:rPr lang="en-US" smtClean="0"/>
              <a:pPr/>
              <a:t>5/5/2015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13DBD4A-1E96-4E53-B2FB-48457F89BCCF}" type="datetimeFigureOut">
              <a:rPr lang="en-US" smtClean="0"/>
              <a:pPr/>
              <a:t>5/5/2015</a:t>
            </a:fld>
            <a:endParaRPr lang="en-US"/>
          </a:p>
        </p:txBody>
      </p:sp>
      <p:sp>
        <p:nvSpPr>
          <p:cNvPr id="7" name="Slide Number Placeholder 6"/>
          <p:cNvSpPr>
            <a:spLocks noGrp="1"/>
          </p:cNvSpPr>
          <p:nvPr>
            <p:ph type="sldNum" sz="quarter" idx="12"/>
          </p:nvPr>
        </p:nvSpPr>
        <p:spPr/>
        <p:txBody>
          <a:bodyPr/>
          <a:lstStyle/>
          <a:p>
            <a:fld id="{8C4CF908-C056-4909-BA44-0C75EB385E91}"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DBD4A-1E96-4E53-B2FB-48457F89BCCF}" type="datetimeFigureOut">
              <a:rPr lang="en-US" smtClean="0"/>
              <a:pPr/>
              <a:t>5/5/2015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8C4CF908-C056-4909-BA44-0C75EB385E9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13DBD4A-1E96-4E53-B2FB-48457F89BCCF}" type="datetimeFigureOut">
              <a:rPr lang="en-US" smtClean="0"/>
              <a:pPr/>
              <a:t>5/5/2015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C4CF908-C056-4909-BA44-0C75EB385E9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7.jpeg"/><Relationship Id="rId2" Type="http://schemas.openxmlformats.org/officeDocument/2006/relationships/hyperlink" Target="http://www.google.ca/url?sa=i&amp;rct=j&amp;q=&amp;esrc=s&amp;frm=1&amp;source=images&amp;cd=&amp;cad=rja&amp;docid=pLFhEw4LPin0gM&amp;tbnid=vuxUSksqlRA1nM:&amp;ved=0CAUQjRw&amp;url=http://www.universetoday.com/56469/atom-diagram/&amp;ei=H_diUaX0N9SdqQG57oC4DA&amp;bvm=bv.44770516,d.aWM&amp;psig=AFQjCNEoJJiGeW_-dfNShPI3b0_EK1oryA&amp;ust=1365526657674461" TargetMode="External"/><Relationship Id="rId1" Type="http://schemas.openxmlformats.org/officeDocument/2006/relationships/slideLayout" Target="../slideLayouts/slideLayout7.xml"/><Relationship Id="rId6" Type="http://schemas.openxmlformats.org/officeDocument/2006/relationships/hyperlink" Target="http://www.google.ca/imgres?imgurl=http://farm3.static.flickr.com/2619/4136479623_538898dcff.jpg&amp;imgrefurl=http://www.flickriver.com/photos/pgordon/4136479623/&amp;h=333&amp;w=500&amp;sz=35&amp;tbnid=f-gJa03EVNNulM:&amp;tbnh=90&amp;tbnw=135&amp;zoom=1&amp;usg=__QR_d4bcpc-6RUXhLtlXRZg9Eo2U=&amp;docid=GIUuK6ia0HxPSM&amp;hl=en&amp;sa=X&amp;ei=gfdiUYqBGZG6qQGT-oGgCQ&amp;sqi=2&amp;ved=0CEUQ9QEwBA&amp;dur=220" TargetMode="External"/><Relationship Id="rId5" Type="http://schemas.openxmlformats.org/officeDocument/2006/relationships/image" Target="../media/image16.gif"/><Relationship Id="rId4" Type="http://schemas.openxmlformats.org/officeDocument/2006/relationships/hyperlink" Target="http://www.flickr.com/photos/pgordon/413647962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hyperlink" Target="http://www.google.ca/url?sa=i&amp;rct=j&amp;q=vegetable+oil&amp;source=images&amp;cd=&amp;cad=rja&amp;docid=7NniKwkFGfgfDM&amp;tbnid=jTJkXvTU4Yf9PM:&amp;ved=0CAUQjRw&amp;url=http://www.abubakarstore.co.uk/index.php?cPath=46_68&amp;ei=Wf9iUeitEsqYqAHrzIDYBA&amp;psig=AFQjCNHiP4iKSfavDiIuhBUEcxALVmYVAQ&amp;ust=1365528761540510"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www.google.ca/url?sa=i&amp;rct=j&amp;q=carbon+sinks+and+sources&amp;source=images&amp;cd=&amp;cad=rja&amp;docid=5SlGeiEQFR6WXM&amp;tbnid=DPikJiKdO2ewJM:&amp;ved=0CAUQjRw&amp;url=http://carbonconnections.bscs.org/curriculum/unit-03/lesson-03.php&amp;ei=fgJjUf-LD8WDrAHK7YHABg&amp;psig=AFQjCNHfAVl1FqKSVPtPlOmT1oV_1emF1A&amp;ust=1365529473585553"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crystalgraphics.com/powerpictures/Image.Search.Details.asp?product=cg1p2927050c"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www.google.ca/url?sa=i&amp;rct=j&amp;q=marine+sediments&amp;source=images&amp;cd=&amp;cad=rja&amp;docid=PC9fQmK9vaC9cM&amp;tbnid=9ZUGIFsy8aRYIM:&amp;ved=0CAUQjRw&amp;url=http://www.eos.ubc.ca/courses/eosc472/eosc472.htm&amp;ei=UQVjUdfmO8HcqQGw0ID4BQ&amp;psig=AFQjCNEVMupsevPZ2ht84c-MQumi6lMshg&amp;ust=1365530306002121" TargetMode="External"/><Relationship Id="rId13"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hyperlink" Target="http://www.google.ca/url?sa=i&amp;rct=j&amp;q=trees&amp;source=images&amp;cd=&amp;cad=rja&amp;docid=sWfWva28dre90M&amp;tbnid=rpYYS0eWevOKuM:&amp;ved=0CAUQjRw&amp;url=http://wapeyit.blogspot.com/2012/05/trees.html&amp;ei=cAZjUafeNsneqAHTyoGQBw&amp;psig=AFQjCNFDnuANLn5XP6FeRjwoJP1Tp7vpTA&amp;ust=1365530555578399" TargetMode="External"/><Relationship Id="rId2" Type="http://schemas.openxmlformats.org/officeDocument/2006/relationships/hyperlink" Target="http://www.google.ca/url?sa=i&amp;rct=j&amp;q=ocean&amp;source=images&amp;cd=&amp;cad=rja&amp;docid=x3doCVPXkjNvmM&amp;tbnid=UUPOD8K1YY09dM:&amp;ved=0CAUQjRw&amp;url=http://ocean.nationalgeographic.com/ocean/take-action/10-things-you-can-do-to-save-the-ocean/&amp;ei=7wRjUYuVGIvuqQGo_YHICg&amp;psig=AFQjCNHttX5AA7BI8aUU_kIfm7S9teGJ-g&amp;ust=1365530182650994" TargetMode="External"/><Relationship Id="rId1" Type="http://schemas.openxmlformats.org/officeDocument/2006/relationships/slideLayout" Target="../slideLayouts/slideLayout7.xml"/><Relationship Id="rId6" Type="http://schemas.openxmlformats.org/officeDocument/2006/relationships/hyperlink" Target="http://www.google.ca/url?sa=i&amp;rct=j&amp;q=atmosphere&amp;source=images&amp;cd=&amp;cad=rja&amp;docid=W3ZOjfblJknEVM&amp;tbnid=fUCXR_u5xKzUEM:&amp;ved=0CAUQjRw&amp;url=http://en.wikipedia.org/wiki/Atmosphere&amp;ei=KARjUbbgFcXHrQHD2ICgDA&amp;psig=AFQjCNFgSp-Y7JCIeI2yNV2ifmT-Qq4AHw&amp;ust=1365530020685708" TargetMode="External"/><Relationship Id="rId11" Type="http://schemas.openxmlformats.org/officeDocument/2006/relationships/image" Target="../media/image37.jpeg"/><Relationship Id="rId5" Type="http://schemas.openxmlformats.org/officeDocument/2006/relationships/image" Target="../media/image34.jpeg"/><Relationship Id="rId10" Type="http://schemas.openxmlformats.org/officeDocument/2006/relationships/hyperlink" Target="http://www.google.ca/url?sa=i&amp;rct=j&amp;q=sedimentary+rock&amp;source=images&amp;cd=&amp;cad=rja&amp;docid=FXb7sw0MadqLEM&amp;tbnid=ReeEGB2HTTyQRM:&amp;ved=0CAUQjRw&amp;url=http://scienceforkids.kidipede.com/geology/rocks/sedimentary/&amp;ei=gwdjUZbrIMqFrAGQsYHIAw&amp;psig=AFQjCNFPcgkOJS8B-QkkV6Zsym6tKZPNog&amp;ust=1365530853318453" TargetMode="External"/><Relationship Id="rId4" Type="http://schemas.openxmlformats.org/officeDocument/2006/relationships/hyperlink" Target="http://www.google.ca/url?sa=i&amp;rct=j&amp;q=soil&amp;source=images&amp;cd=&amp;cad=rja&amp;docid=7jeLe5BzU22nUM&amp;tbnid=Rdbo4FtPL2vYEM:&amp;ved=0CAUQjRw&amp;url=http://humblebee-farm.blogspot.com/2012/05/soil-heart-of-farm.html&amp;ei=EARjUe6LE4fGrQGe3ID4BA&amp;psig=AFQjCNELfCEqIcjFi91wGyjwTX2cmxNaxQ&amp;ust=1365529990483784" TargetMode="External"/><Relationship Id="rId9" Type="http://schemas.openxmlformats.org/officeDocument/2006/relationships/image" Target="../media/image36.jpe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a/url?sa=i&amp;rct=j&amp;q=evraz+regina&amp;source=images&amp;cd=&amp;cad=rja&amp;docid=FrItIo2IxCdzPM&amp;tbnid=CfRnSQvdLthKuM:&amp;ved=0CAUQjRw&amp;url=http://www.canada.com/story_print.html?id=a0649eb4-c95f-4964-a124-f0cb7903c941&amp;sponsor=&amp;ei=H9AvUeemKMmPrAHO6YHgCQ&amp;psig=AFQjCNECd_GD25N8HQMiiPhBPfCibyxzeA&amp;ust=1362174355358927" TargetMode="Externa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www.youtube.com/watch?v=GglSLuWP5cM" TargetMode="Externa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2" Type="http://schemas.openxmlformats.org/officeDocument/2006/relationships/hyperlink" Target="http://www.youtube.com/watch?v=1W87YRboM6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youtube.com/watch?v=2IzveOblYqc"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google.ca/url?sa=i&amp;rct=j&amp;q=ecological+footprint&amp;source=images&amp;cd=&amp;cad=rja&amp;docid=BoZ-mPFljvgGgM&amp;tbnid=1NVDk39DxdQs0M:&amp;ved=0CAUQjRw&amp;url=http://lgmacweb.env.uea.ac.uk/green_ocean/positions/Buitenhuis/EF/&amp;ei=sfNgUYn3BsKh2gXt2IHIDA&amp;bvm=bv.44770516,d.b2I&amp;psig=AFQjCNGb6IOMnJj9dSDQhBMNEyh3mJhyLQ&amp;ust=1365394230314826" TargetMode="External"/><Relationship Id="rId1" Type="http://schemas.openxmlformats.org/officeDocument/2006/relationships/slideLayout" Target="../slideLayouts/slideLayout2.xml"/><Relationship Id="rId4" Type="http://schemas.openxmlformats.org/officeDocument/2006/relationships/hyperlink" Target="http://lgmacweb.env.uea.ac.uk/green_ocean/positions/Buitenhuis/E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a/url?sa=i&amp;rct=j&amp;q=ecological+footprint&amp;source=images&amp;cd=&amp;cad=rja&amp;docid=w6IZJw5ghu1TCM&amp;tbnid=sy564IOE5pCt2M:&amp;ved=0CAUQjRw&amp;url=http://alexscolloquiumjournal.blogspot.com/2009/10/ecological-footprint.html&amp;ei=Es5hUYfCBeTw2gX7qoHQAQ&amp;bvm=bv.44770516,d.b2I&amp;psig=AFQjCNFZj3egdGDSNDOek1BhJAzi588uJQ&amp;ust=1365450598635314" TargetMode="External"/><Relationship Id="rId1" Type="http://schemas.openxmlformats.org/officeDocument/2006/relationships/slideLayout" Target="../slideLayouts/slideLayout2.xml"/><Relationship Id="rId4" Type="http://schemas.openxmlformats.org/officeDocument/2006/relationships/hyperlink" Target="http://alexscolloquiumjournal.blogspot.com/2009/10/ecological-footprint.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wmf"/><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youtube.com/watch?v=2Jp1D1dzxj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Carbon Capture and Storage</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smtClean="0"/>
              <a:t>What is it and how can it help us?</a:t>
            </a:r>
            <a:endParaRPr lang="en-US" dirty="0"/>
          </a:p>
        </p:txBody>
      </p:sp>
    </p:spTree>
    <p:extLst>
      <p:ext uri="{BB962C8B-B14F-4D97-AF65-F5344CB8AC3E}">
        <p14:creationId xmlns:p14="http://schemas.microsoft.com/office/powerpoint/2010/main" val="1193055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5044" t="23824" r="14367" b="7086"/>
          <a:stretch>
            <a:fillRect/>
          </a:stretch>
        </p:blipFill>
        <p:spPr bwMode="auto">
          <a:xfrm>
            <a:off x="2195736" y="1484783"/>
            <a:ext cx="5184576" cy="492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043608" y="836712"/>
            <a:ext cx="7024626" cy="673144"/>
          </a:xfrm>
          <a:prstGeom prst="rect">
            <a:avLst/>
          </a:prstGeom>
        </p:spPr>
        <p:txBody>
          <a:bodyP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The Carbon Cycle</a:t>
            </a:r>
            <a:endParaRPr kumimoji="0" lang="en-US" sz="4000" b="0" i="0" u="none" strike="noStrike" kern="1200" cap="none" spc="0" normalizeH="0" baseline="0" noProof="0" dirty="0">
              <a:ln>
                <a:noFill/>
              </a:ln>
              <a:solidFill>
                <a:schemeClr val="accent1"/>
              </a:solidFill>
              <a:effectLst/>
              <a:uLnTx/>
              <a:uFillTx/>
              <a:latin typeface="+mj-lt"/>
              <a:ea typeface="+mj-ea"/>
              <a:cs typeface="+mj-cs"/>
            </a:endParaRPr>
          </a:p>
        </p:txBody>
      </p:sp>
    </p:spTree>
    <p:extLst>
      <p:ext uri="{BB962C8B-B14F-4D97-AF65-F5344CB8AC3E}">
        <p14:creationId xmlns:p14="http://schemas.microsoft.com/office/powerpoint/2010/main" val="4120810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d1jqu7g1y74ds1.cloudfront.net/wp-content/uploads/2010/02/c-atom_e.gi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068960"/>
            <a:ext cx="3888432" cy="32403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l.yimg.com/g/images/spaceout.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483647" y="-1965325"/>
            <a:ext cx="6134100" cy="41052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l.yimg.com/g/images/spaceout.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483647" y="-1812925"/>
            <a:ext cx="6134100" cy="41052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2" descr="data:image/jpeg;base64,/9j/4AAQSkZJRgABAQAAAQABAAD/2wCEAAkGBwgHBgkIBwgKCgkLDRYPDQwMDRsUFRAWIB0iIiAdHx8kKDQsJCYxJx8fLT0tMTU3Ojo6Iys/RD84QzQ5OjcBCgoKDQwNGg8PGjclHyU3Nzc3Nzc3Nzc3Nzc3Nzc3Nzc3Nzc3Nzc3Nzc3Nzc3Nzc3Nzc3Nzc3Nzc3Nzc3Nzc3N//AABEIAFoAhwMBIgACEQEDEQH/xAAcAAEBAAIDAQEAAAAAAAAAAAAABwQGAgUIAwH/xABFEAABAwMBAgcNBQYGAwAAAAABAgMEAAURBhIhBwgTMUFRlBQWFyIyM1ZhZXHC0dIVNnR1slRVYnKRoUKBgpKTwSNDUv/EABQBAQAAAAAAAAAAAAAAAAAAAAD/xAAUEQEAAAAAAAAAAAAAAAAAAAAA/9oADAMBAAIRAxEAPwC40pSgVgXW9Wuzhs3a4xIQdyGzJeS3tY58ZO/nFZ9RrjGIS4zptCxlKpLgI9XiUFG79tKekto7a386d+2lPSW0dtb+daLeeD/Qtvnt26HpqfcrgtvljHiy1Att5xtKUtwAAnIG/JweqsqwcG3B9fbf3XFs8lvZcU06y9JdStlxJwpChtc4NBuHftpT0ltHbW/nTv20p6S2jtrfzroPA7of91Odrd+qngd0P+6nO1u/VQd/37aU9JbR21v5079tKekto7a38602VwX6QZu7cJrTri0ORnXkuGe4NpaCjCANr+LeTjo59+MRXB7oqNarxOmWMqRbG1rWY055SXNhG0pIJI3ggpPRn15ADfe/bSnpLaO2t/OnftpT0ltHbW/nWhP8HGlIzT6XNOcpIYkstOcncHQgIXs+PknO7JGMHJA5gd3IcG+kHJvIs2JPJOSHYzKlznweUQkqJUM7knZWN3UOvcG99+2lPSW0dtb+dd8DkAjmNeeOEbRtjtOhW7zbrYiK+7OS2043KcdDjJCsKwrmzs5Hqx116Ga82j3Cg5UpSgUpSgUpSgVHOMT5GmfxTnwVY6jnGJ8jTP4pz4KDYzAmXHhHv8ZNzkW9nuOI5tRQkOuDxwAFKBwkHazgc+N/X3ehbhMmQ7lGnvd0u264OxO6tgJ5cJwQogbtrxsHHSDWdedOW68vNSJaHm5LKShEiNIWw6EnnTtIIJSeo7qy7VbIdngNwbcwlmO3nZQCTz7ySTvJJ3kneaDJedbYaW8+4httCSpa1qACQOcknmFTTUHDbpq2OqZt7ci6OJJBWyAhrP8AMef3gEVovDFq+fqfUo0nZFLXDaeSwpps4MmRnGCepJ3Ac2QT1YoGieCGw2SG07eozN0uRTlxTw2mUE/4UoO4j1kZPq5qDUHuHKFLkpcladfRhpbIWzOwpKV42seKN/ijB6K3PRGqtI6niCzwpEltRbLZt01ZG0gpKSkb8KGCdwPrra5Ok9OymeRkWK2rb6jFRu6N27dUJ4W+DxGjn41708t5qAp0DZCyVRXedJCufBxuJ3gjn3igvzNmitx3mSXXA84lxxbjhUtSk7Ozv9Wyn+nrNPsWH3W5Jw5trKlbPKHZSpQ2VKSOgkdPrPWc6/wV6sVq3SjMqQQZ0dRYlEDG0sAYVj+IEH356q3GglfD+w3F4O4kdlOy01NZQgdQCFgVUmvNo/lFTHjEfcNn8wb/AErqnNebR7hQcqUpQKUpQKUpQKjnGJ8nTP4pz4KsdRzjE+Tpn8U58FBYhWHepn2dZ5079mjuO/7Uk/8AVZgrqtWsLk6WvDDYytyC8lI6yUHFB5+4BYQufCF3XJy4uJGdk7St+VkhGT6/HJr0vXnXi4vBGsJ7J/8AZb1Ee8OI3f3r0VQKxblboV1hrh3KM1JjLIKmnU7STggjI94FZVKDGg2+HbmQxb4keKyOZthoIT/QVk0pQS/jEfcNn8wb/Suqc15tHuFTHjEfcNn8wb/Suqc15tHuFBypSlApSlApSlAqOcYnydM/inPgqx1HOMT5OmfxTnwUFiFFAKSQoAgjBBoK/aDy6ytzgx4VcvIWIkaQRuz/AOSM5nB9eEnPvTjor05DlMTYrUqI8h5h5IW24g5SpJ5iK1DhL4P4mtoKFJcEa5xwRHk4yCP/AIWOlP8AcHf1gx6E1wl8HLyo8WJMVD2idhDPdMdXrGM7Oef/AAnroPS1TXhy1W1ZNMLtcZ/FyuOEISg+MhsHKlerONke89VaC7wscIU5Co0S0tNPEbO3Ht7ilg+5RUM/5V+aY4LdTatuv2rrFyTFjuKC3VSFZkPfwhJ8gdG/GOgUG78Af23K09KuV4uEuTHfdDcNEhwr2UoztKBJ5io4/wBFVKvhBiR4ENmHDZSzHYQENtpG5KRzCvvQS/jEfcNn8wb/AErqnNebR7hUx4xH3DZ/MG/0rqnNebR7hQcqUpQKUpQKUpQKjnGJ8nTP4pz4KsdRzjEnCNM5/anPgoLEK62fdHGZyIEGIZUotcspJcCEtozgFSjnnOcAA8x6qyPtO3/t0X/mT866me4hN1TcrZcbdyqmOQeakPYStIUVJIIO4gqV0HOeigXLVLVstUafLhSmi6tSXGFpwtlKApTi1dGylKFHI3HdjnFfeZeZDd1cgQ4IkKbjIfUtUgNjC1LAAyDnyD/auqTbY8yU2/fL6zKLcZTSeQkcj4ziypzyVeTgNpAOThO8kmsRjTVmkJLd8mW6e2mA3CaUtaS4hKFuFKtonIVsqRkjpTmg7JGrjIaQ9Cty3WzBRMXykhDakpUVDZGdxPiHpxzb6zPt5yQ8GrVb3ZSgwh9wrWGg2FjKU7+dZAzjo6SMitefs6JLzbs6Tpye4ITcVRmNhQGwpfjhOd2QoZAxvFZ8COqzhs2+9QJKlRWWZBmu71rbTsh3IOSSOcHnwN435DNh6thSrhBiJaebExpSkuLAw24lSklleDuXlCx1ZSRnmz21qnJuMISUIKAVuI2Sc+Ssp+GtXjWO1oYXHk3WM6hyPhxxLiUq5cvKeLqd52fHVtDqwOqu206uPa7OxEmXaHIkIK1OOoWlIWpSiokDO7n5qDTOMR9w2fzBv9K6pzXm0e4VKuMDMiyNDMoYksuK7vbOyhwE42V9VVVrzaPcKDlSlKBSlKBSlKBWt6z0XadZNxW7x3RsxVKU3yLmzvVjOdx6hWyUoJp4D9H+0O0D6aeA/R/tDtA+mqXSgmngP0f7Q7QPpp4D9H+0O0D6apdKCaeA/R/tDtA+mngP0f7Q7QPpql0oJp4D9H+0O0D6aeA/R/tDtA+mqXSgmngP0h7Q7QPpqlJGEgdQxX7SgUpSgUpSg//Z"/>
          <p:cNvSpPr>
            <a:spLocks noChangeAspect="1" noChangeArrowheads="1"/>
          </p:cNvSpPr>
          <p:nvPr/>
        </p:nvSpPr>
        <p:spPr bwMode="auto">
          <a:xfrm>
            <a:off x="155575" y="-411163"/>
            <a:ext cx="1285875"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rg_hi" descr="https://encrypted-tbn1.gstatic.com/images?q=tbn:ANd9GcSWOUBeDhwmDs5ablC_LBYbNwftULn-hwYoP7gfCgJF9reyd4CbzA">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620688"/>
            <a:ext cx="3240360" cy="2448272"/>
          </a:xfrm>
          <a:prstGeom prst="rect">
            <a:avLst/>
          </a:prstGeom>
          <a:noFill/>
          <a:ln>
            <a:noFill/>
          </a:ln>
        </p:spPr>
      </p:pic>
      <p:sp>
        <p:nvSpPr>
          <p:cNvPr id="10" name="TextBox 9"/>
          <p:cNvSpPr txBox="1"/>
          <p:nvPr/>
        </p:nvSpPr>
        <p:spPr>
          <a:xfrm>
            <a:off x="755576" y="908720"/>
            <a:ext cx="3240360" cy="5170646"/>
          </a:xfrm>
          <a:prstGeom prst="rect">
            <a:avLst/>
          </a:prstGeom>
          <a:noFill/>
        </p:spPr>
        <p:txBody>
          <a:bodyPr wrap="square" rtlCol="0">
            <a:spAutoFit/>
          </a:bodyPr>
          <a:lstStyle/>
          <a:p>
            <a:r>
              <a:rPr lang="en-CA" sz="2200" dirty="0" smtClean="0"/>
              <a:t>CARBON is an atom, or element, that is essential to life on Earth.</a:t>
            </a:r>
          </a:p>
          <a:p>
            <a:endParaRPr lang="en-CA" sz="2200" dirty="0" smtClean="0"/>
          </a:p>
          <a:p>
            <a:r>
              <a:rPr lang="en-CA" sz="2200" dirty="0" smtClean="0"/>
              <a:t>Carbon can form a wide variety of molecules and substances from gases like carbon dioxide and methane (natural gas) to liquids like gasoline and vegetable oil to solids like wood or coal.</a:t>
            </a:r>
            <a:endParaRPr lang="en-CA" sz="2200" dirty="0"/>
          </a:p>
        </p:txBody>
      </p:sp>
    </p:spTree>
    <p:extLst>
      <p:ext uri="{BB962C8B-B14F-4D97-AF65-F5344CB8AC3E}">
        <p14:creationId xmlns:p14="http://schemas.microsoft.com/office/powerpoint/2010/main" val="1595370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d gasoline pump over white background. vector illustration Stock Photo - 138822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208756"/>
            <a:ext cx="3336287" cy="33362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2052" y="2299339"/>
            <a:ext cx="3357748"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532" y="1124744"/>
            <a:ext cx="2538905" cy="276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3" name="Text Box 7"/>
          <p:cNvSpPr txBox="1">
            <a:spLocks noChangeArrowheads="1"/>
          </p:cNvSpPr>
          <p:nvPr/>
        </p:nvSpPr>
        <p:spPr bwMode="auto">
          <a:xfrm>
            <a:off x="395536" y="764704"/>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latin typeface="+mj-lt"/>
              </a:rPr>
              <a:t>Carbon can be found in things such as:</a:t>
            </a:r>
          </a:p>
        </p:txBody>
      </p:sp>
      <p:sp>
        <p:nvSpPr>
          <p:cNvPr id="4104" name="Text Box 8"/>
          <p:cNvSpPr txBox="1">
            <a:spLocks noChangeArrowheads="1"/>
          </p:cNvSpPr>
          <p:nvPr/>
        </p:nvSpPr>
        <p:spPr bwMode="auto">
          <a:xfrm>
            <a:off x="533400" y="388620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dirty="0" smtClean="0"/>
              <a:t>            Soda</a:t>
            </a:r>
            <a:endParaRPr lang="en-US" sz="2000" b="0" dirty="0"/>
          </a:p>
        </p:txBody>
      </p:sp>
      <p:sp>
        <p:nvSpPr>
          <p:cNvPr id="4105" name="Text Box 9"/>
          <p:cNvSpPr txBox="1">
            <a:spLocks noChangeArrowheads="1"/>
          </p:cNvSpPr>
          <p:nvPr/>
        </p:nvSpPr>
        <p:spPr bwMode="auto">
          <a:xfrm>
            <a:off x="3649343" y="5820414"/>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dirty="0"/>
              <a:t>Vegetable Oil</a:t>
            </a:r>
          </a:p>
        </p:txBody>
      </p:sp>
      <p:sp>
        <p:nvSpPr>
          <p:cNvPr id="4106" name="Text Box 10"/>
          <p:cNvSpPr txBox="1">
            <a:spLocks noChangeArrowheads="1"/>
          </p:cNvSpPr>
          <p:nvPr/>
        </p:nvSpPr>
        <p:spPr bwMode="auto">
          <a:xfrm>
            <a:off x="6407944" y="4572000"/>
            <a:ext cx="1364456"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0" dirty="0"/>
              <a:t>Gasoline</a:t>
            </a:r>
          </a:p>
        </p:txBody>
      </p:sp>
      <p:sp>
        <p:nvSpPr>
          <p:cNvPr id="4107" name="Rectangle 11"/>
          <p:cNvSpPr>
            <a:spLocks noChangeArrowheads="1"/>
          </p:cNvSpPr>
          <p:nvPr/>
        </p:nvSpPr>
        <p:spPr bwMode="auto">
          <a:xfrm>
            <a:off x="539552" y="476672"/>
            <a:ext cx="8223448" cy="6076528"/>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026" name="Picture 2" descr="http://www.abubakarstore.co.uk/images/bestin%20vegetale%20oil%202%20ltr.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5587" y="2433452"/>
            <a:ext cx="2374488" cy="338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337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6084168" y="2204864"/>
            <a:ext cx="2438400" cy="236220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6" name="Picture 4" descr="Carbon Cyc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5318723" cy="52676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28184" y="2276872"/>
            <a:ext cx="2160240" cy="2308324"/>
          </a:xfrm>
          <a:prstGeom prst="rect">
            <a:avLst/>
          </a:prstGeom>
          <a:noFill/>
        </p:spPr>
        <p:txBody>
          <a:bodyPr wrap="square" rtlCol="0">
            <a:spAutoFit/>
          </a:bodyPr>
          <a:lstStyle/>
          <a:p>
            <a:r>
              <a:rPr lang="en-CA" sz="2400" dirty="0" smtClean="0"/>
              <a:t>The CARBON CYCLE is the movement of carbon through an ecosystem.</a:t>
            </a:r>
            <a:endParaRPr lang="en-CA" sz="2400" dirty="0"/>
          </a:p>
        </p:txBody>
      </p:sp>
    </p:spTree>
    <p:extLst>
      <p:ext uri="{BB962C8B-B14F-4D97-AF65-F5344CB8AC3E}">
        <p14:creationId xmlns:p14="http://schemas.microsoft.com/office/powerpoint/2010/main" val="4163116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1" y="836712"/>
            <a:ext cx="7568539" cy="864096"/>
          </a:xfrm>
        </p:spPr>
        <p:txBody>
          <a:bodyPr>
            <a:normAutofit/>
          </a:bodyPr>
          <a:lstStyle/>
          <a:p>
            <a:r>
              <a:rPr lang="en-US" sz="3200" dirty="0" smtClean="0"/>
              <a:t>Why worry about global warming?</a:t>
            </a:r>
            <a:endParaRPr lang="en-US" sz="3200" dirty="0"/>
          </a:p>
        </p:txBody>
      </p:sp>
      <p:sp>
        <p:nvSpPr>
          <p:cNvPr id="3" name="Content Placeholder 2"/>
          <p:cNvSpPr>
            <a:spLocks noGrp="1"/>
          </p:cNvSpPr>
          <p:nvPr>
            <p:ph idx="1"/>
          </p:nvPr>
        </p:nvSpPr>
        <p:spPr>
          <a:xfrm>
            <a:off x="971600" y="1844824"/>
            <a:ext cx="6849209" cy="3987805"/>
          </a:xfrm>
        </p:spPr>
        <p:txBody>
          <a:bodyPr>
            <a:normAutofit/>
          </a:bodyPr>
          <a:lstStyle/>
          <a:p>
            <a:r>
              <a:rPr lang="en-US" dirty="0" smtClean="0"/>
              <a:t>We need to do something about global warming because an increased temperature in the world can have the following effects:</a:t>
            </a:r>
          </a:p>
          <a:p>
            <a:pPr lvl="1"/>
            <a:r>
              <a:rPr lang="en-US" dirty="0" smtClean="0"/>
              <a:t>More extreme weather like tornadoes and hurricanes</a:t>
            </a:r>
          </a:p>
          <a:p>
            <a:pPr lvl="1"/>
            <a:r>
              <a:rPr lang="en-US" dirty="0" smtClean="0"/>
              <a:t>Worsened smog causing higher rates of asthma</a:t>
            </a:r>
          </a:p>
          <a:p>
            <a:pPr lvl="1"/>
            <a:r>
              <a:rPr lang="en-US" dirty="0" smtClean="0"/>
              <a:t>Increased spread of disease</a:t>
            </a:r>
          </a:p>
          <a:p>
            <a:pPr lvl="1"/>
            <a:r>
              <a:rPr lang="en-US" dirty="0" smtClean="0"/>
              <a:t>Droughts</a:t>
            </a:r>
          </a:p>
          <a:p>
            <a:pPr lvl="1"/>
            <a:endParaRPr lang="en-US" dirty="0"/>
          </a:p>
        </p:txBody>
      </p:sp>
      <p:pic>
        <p:nvPicPr>
          <p:cNvPr id="6146" name="Picture 2" descr="C:\Users\Liz\AppData\Local\Microsoft\Windows\Temporary Internet Files\Content.IE5\HDII7JL7\MC90037101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173" y="3758265"/>
            <a:ext cx="576064" cy="61196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Liz\AppData\Local\Microsoft\Windows\Temporary Internet Files\Content.IE5\HDII7JL7\MC90037084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4144286"/>
            <a:ext cx="595745" cy="5863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Liz\AppData\Local\Microsoft\Windows\Temporary Internet Files\Content.IE5\3C3WMUVY\MC90034692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734" y="4973021"/>
            <a:ext cx="715293" cy="3739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Liz\AppData\Local\Microsoft\Windows\Temporary Internet Files\Content.IE5\QG5PA1BD\MC90010497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146" y="5346996"/>
            <a:ext cx="528523" cy="52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130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467544" y="548680"/>
            <a:ext cx="830580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0" dirty="0"/>
              <a:t>The Carbon cycle consists of different places and organisms which act as both sinks and sources</a:t>
            </a:r>
            <a:r>
              <a:rPr lang="en-US" sz="2800" b="0" dirty="0" smtClean="0"/>
              <a:t>.</a:t>
            </a:r>
            <a:endParaRPr lang="en-US" sz="2800" b="0" dirty="0"/>
          </a:p>
          <a:p>
            <a:pPr>
              <a:spcBef>
                <a:spcPct val="50000"/>
              </a:spcBef>
            </a:pPr>
            <a:r>
              <a:rPr lang="en-US" sz="2800" b="0" u="sng" dirty="0"/>
              <a:t>Sinks </a:t>
            </a:r>
            <a:r>
              <a:rPr lang="en-US" sz="2800" b="0" dirty="0"/>
              <a:t>are places or organisms which take in and store carbon.</a:t>
            </a:r>
            <a:endParaRPr lang="en-US" sz="2800" b="0" u="sng" dirty="0"/>
          </a:p>
          <a:p>
            <a:pPr>
              <a:spcBef>
                <a:spcPct val="50000"/>
              </a:spcBef>
            </a:pPr>
            <a:r>
              <a:rPr lang="en-US" sz="2800" b="0" u="sng" dirty="0"/>
              <a:t>Sources</a:t>
            </a:r>
            <a:r>
              <a:rPr lang="en-US" sz="2800" b="0" dirty="0"/>
              <a:t> are places or organisms which release carbon.</a:t>
            </a:r>
          </a:p>
          <a:p>
            <a:pPr>
              <a:spcBef>
                <a:spcPct val="50000"/>
              </a:spcBef>
            </a:pPr>
            <a:endParaRPr lang="en-US" sz="2800" b="0" dirty="0"/>
          </a:p>
        </p:txBody>
      </p:sp>
      <p:sp>
        <p:nvSpPr>
          <p:cNvPr id="7173" name="Rectangle 5"/>
          <p:cNvSpPr>
            <a:spLocks noChangeArrowheads="1"/>
          </p:cNvSpPr>
          <p:nvPr/>
        </p:nvSpPr>
        <p:spPr bwMode="auto">
          <a:xfrm>
            <a:off x="302821" y="91044"/>
            <a:ext cx="8610600" cy="66294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052" name="Picture 4" descr="http://carbonconnections.bscs.org/media/images/content/unit03/1258.gi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620860"/>
            <a:ext cx="3624461" cy="279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60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80928"/>
            <a:ext cx="7024744" cy="1143000"/>
          </a:xfrm>
        </p:spPr>
        <p:txBody>
          <a:bodyPr>
            <a:normAutofit fontScale="90000"/>
          </a:bodyPr>
          <a:lstStyle/>
          <a:p>
            <a:pPr algn="ctr"/>
            <a:r>
              <a:rPr lang="en-CA" dirty="0" smtClean="0"/>
              <a:t>Activity: </a:t>
            </a:r>
            <a:br>
              <a:rPr lang="en-CA" dirty="0" smtClean="0"/>
            </a:br>
            <a:r>
              <a:rPr lang="en-CA" dirty="0" smtClean="0"/>
              <a:t>Bottled Greenhouse Effect</a:t>
            </a:r>
            <a:endParaRPr lang="en-CA"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60" y="620688"/>
            <a:ext cx="7024744" cy="1143000"/>
          </a:xfrm>
        </p:spPr>
        <p:txBody>
          <a:bodyPr/>
          <a:lstStyle/>
          <a:p>
            <a:r>
              <a:rPr lang="en-US" dirty="0" smtClean="0"/>
              <a:t>How do we use fossil fuels?</a:t>
            </a:r>
            <a:endParaRPr lang="en-US" dirty="0"/>
          </a:p>
        </p:txBody>
      </p:sp>
      <p:sp>
        <p:nvSpPr>
          <p:cNvPr id="3" name="Content Placeholder 2"/>
          <p:cNvSpPr>
            <a:spLocks noGrp="1"/>
          </p:cNvSpPr>
          <p:nvPr>
            <p:ph idx="1"/>
          </p:nvPr>
        </p:nvSpPr>
        <p:spPr>
          <a:xfrm>
            <a:off x="899592" y="1372155"/>
            <a:ext cx="7653536" cy="4289093"/>
          </a:xfrm>
        </p:spPr>
        <p:txBody>
          <a:bodyPr>
            <a:normAutofit/>
          </a:bodyPr>
          <a:lstStyle/>
          <a:p>
            <a:pPr marL="685800" lvl="2" indent="0">
              <a:buNone/>
            </a:pPr>
            <a:r>
              <a:rPr lang="en-US" dirty="0" smtClean="0"/>
              <a:t> 	</a:t>
            </a:r>
          </a:p>
          <a:p>
            <a:pPr lvl="2"/>
            <a:r>
              <a:rPr lang="en-US" dirty="0" smtClean="0"/>
              <a:t>Using </a:t>
            </a:r>
            <a:r>
              <a:rPr lang="en-US" dirty="0"/>
              <a:t>a</a:t>
            </a:r>
            <a:r>
              <a:rPr lang="en-US" dirty="0" smtClean="0"/>
              <a:t> computer</a:t>
            </a:r>
          </a:p>
          <a:p>
            <a:pPr lvl="2"/>
            <a:r>
              <a:rPr lang="en-US" dirty="0" smtClean="0"/>
              <a:t>Driving a car</a:t>
            </a:r>
          </a:p>
          <a:p>
            <a:pPr lvl="2"/>
            <a:r>
              <a:rPr lang="en-US" dirty="0" smtClean="0"/>
              <a:t>Heating homes</a:t>
            </a:r>
          </a:p>
          <a:p>
            <a:pPr lvl="2"/>
            <a:r>
              <a:rPr lang="en-US" dirty="0" smtClean="0"/>
              <a:t>Turning on lights</a:t>
            </a:r>
          </a:p>
          <a:p>
            <a:pPr lvl="2"/>
            <a:endParaRPr lang="en-US"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195736" y="3645024"/>
            <a:ext cx="4766668" cy="2664296"/>
          </a:xfrm>
          <a:prstGeom prst="rect">
            <a:avLst/>
          </a:prstGeom>
          <a:noFill/>
        </p:spPr>
      </p:pic>
    </p:spTree>
    <p:extLst>
      <p:ext uri="{BB962C8B-B14F-4D97-AF65-F5344CB8AC3E}">
        <p14:creationId xmlns:p14="http://schemas.microsoft.com/office/powerpoint/2010/main" val="3054585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much do we use fossil fuels?</a:t>
            </a:r>
            <a:endParaRPr lang="en-US" dirty="0"/>
          </a:p>
        </p:txBody>
      </p:sp>
      <p:sp>
        <p:nvSpPr>
          <p:cNvPr id="7" name="Content Placeholder 6"/>
          <p:cNvSpPr>
            <a:spLocks noGrp="1"/>
          </p:cNvSpPr>
          <p:nvPr>
            <p:ph idx="1"/>
          </p:nvPr>
        </p:nvSpPr>
        <p:spPr>
          <a:xfrm>
            <a:off x="1331640" y="2323652"/>
            <a:ext cx="6489169" cy="1753419"/>
          </a:xfrm>
        </p:spPr>
        <p:txBody>
          <a:bodyPr>
            <a:normAutofit/>
          </a:bodyPr>
          <a:lstStyle/>
          <a:p>
            <a:r>
              <a:rPr lang="en-US" dirty="0"/>
              <a:t>65% of Saskatchewan’s electricity comes from coal.</a:t>
            </a:r>
          </a:p>
          <a:p>
            <a:r>
              <a:rPr lang="en-US" dirty="0" err="1" smtClean="0"/>
              <a:t>Saskpower</a:t>
            </a:r>
            <a:r>
              <a:rPr lang="en-US" dirty="0" smtClean="0"/>
              <a:t> says that there are over 300 years of coal reserves in Saskatchewan.</a:t>
            </a:r>
          </a:p>
        </p:txBody>
      </p:sp>
      <p:pic>
        <p:nvPicPr>
          <p:cNvPr id="1026" name="Picture 2" descr="stock photo of power-line  - Power Line - JPG ">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324" y="4077072"/>
            <a:ext cx="357490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91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04664"/>
            <a:ext cx="7024744" cy="1143000"/>
          </a:xfrm>
        </p:spPr>
        <p:txBody>
          <a:bodyPr>
            <a:normAutofit fontScale="90000"/>
          </a:bodyPr>
          <a:lstStyle/>
          <a:p>
            <a:r>
              <a:rPr lang="en-US" dirty="0" smtClean="0"/>
              <a:t>How much CO</a:t>
            </a:r>
            <a:r>
              <a:rPr lang="en-US" dirty="0" smtClean="0">
                <a:latin typeface="Calibri"/>
              </a:rPr>
              <a:t>₂ </a:t>
            </a:r>
            <a:r>
              <a:rPr lang="en-US" dirty="0" smtClean="0"/>
              <a:t>do we make?</a:t>
            </a:r>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55032" y="1484784"/>
            <a:ext cx="718747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64088" y="5229200"/>
            <a:ext cx="933269" cy="307777"/>
          </a:xfrm>
          <a:prstGeom prst="rect">
            <a:avLst/>
          </a:prstGeom>
        </p:spPr>
        <p:txBody>
          <a:bodyPr wrap="none">
            <a:spAutoFit/>
          </a:bodyPr>
          <a:lstStyle/>
          <a:p>
            <a:r>
              <a:rPr lang="en-CA" sz="1400" dirty="0"/>
              <a:t>Canada</a:t>
            </a:r>
          </a:p>
        </p:txBody>
      </p:sp>
      <p:cxnSp>
        <p:nvCxnSpPr>
          <p:cNvPr id="7" name="Straight Arrow Connector 6"/>
          <p:cNvCxnSpPr/>
          <p:nvPr/>
        </p:nvCxnSpPr>
        <p:spPr>
          <a:xfrm flipH="1" flipV="1">
            <a:off x="5292080" y="5219328"/>
            <a:ext cx="145714" cy="1538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8243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92696"/>
            <a:ext cx="7456674" cy="2736304"/>
          </a:xfrm>
        </p:spPr>
        <p:txBody>
          <a:bodyPr>
            <a:normAutofit fontScale="90000"/>
          </a:bodyPr>
          <a:lstStyle/>
          <a:p>
            <a:r>
              <a:rPr lang="en-US" dirty="0" smtClean="0"/>
              <a:t>Our world is warming up, and scientists say that people are polluting the Earth by burning fossil fuels. What can we do about it?</a:t>
            </a:r>
            <a:endParaRPr lang="en-US" dirty="0"/>
          </a:p>
        </p:txBody>
      </p:sp>
      <p:sp>
        <p:nvSpPr>
          <p:cNvPr id="3" name="Content Placeholder 2"/>
          <p:cNvSpPr>
            <a:spLocks noGrp="1"/>
          </p:cNvSpPr>
          <p:nvPr>
            <p:ph idx="1"/>
          </p:nvPr>
        </p:nvSpPr>
        <p:spPr>
          <a:xfrm>
            <a:off x="1403648" y="5013176"/>
            <a:ext cx="6489169" cy="1323509"/>
          </a:xfrm>
        </p:spPr>
        <p:txBody>
          <a:bodyPr/>
          <a:lstStyle/>
          <a:p>
            <a:r>
              <a:rPr lang="en-US" dirty="0"/>
              <a:t>F</a:t>
            </a:r>
            <a:r>
              <a:rPr lang="en-US" dirty="0" smtClean="0"/>
              <a:t>irst, let’s look at what an atmosphere is and why we need to capture and store carbon.</a:t>
            </a:r>
            <a:endParaRPr lang="en-US" dirty="0"/>
          </a:p>
        </p:txBody>
      </p:sp>
      <p:pic>
        <p:nvPicPr>
          <p:cNvPr id="4" name="Picture 2" descr="http://3.bp.blogspot.com/-ihdSGho4XXE/T-2UQNk1Z6I/AAAAAAAAa1g/cCWVCrsiNNM/s1600/9327851-global-warming.jpg"/>
          <p:cNvPicPr>
            <a:picLocks noChangeAspect="1" noChangeArrowheads="1"/>
          </p:cNvPicPr>
          <p:nvPr/>
        </p:nvPicPr>
        <p:blipFill>
          <a:blip r:embed="rId2" cstate="print"/>
          <a:srcRect/>
          <a:stretch>
            <a:fillRect/>
          </a:stretch>
        </p:blipFill>
        <p:spPr bwMode="auto">
          <a:xfrm>
            <a:off x="3563888" y="2924944"/>
            <a:ext cx="2088232" cy="2088232"/>
          </a:xfrm>
          <a:prstGeom prst="rect">
            <a:avLst/>
          </a:prstGeom>
          <a:noFill/>
        </p:spPr>
      </p:pic>
    </p:spTree>
    <p:extLst>
      <p:ext uri="{BB962C8B-B14F-4D97-AF65-F5344CB8AC3E}">
        <p14:creationId xmlns:p14="http://schemas.microsoft.com/office/powerpoint/2010/main" val="3736243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76672"/>
            <a:ext cx="7024744" cy="1143000"/>
          </a:xfrm>
        </p:spPr>
        <p:txBody>
          <a:bodyPr>
            <a:normAutofit/>
          </a:bodyPr>
          <a:lstStyle/>
          <a:p>
            <a:r>
              <a:rPr lang="en-US" dirty="0" smtClean="0"/>
              <a:t>What does that look like?</a:t>
            </a:r>
            <a:endParaRPr lang="en-US" dirty="0"/>
          </a:p>
        </p:txBody>
      </p:sp>
      <p:sp>
        <p:nvSpPr>
          <p:cNvPr id="3" name="Content Placeholder 2"/>
          <p:cNvSpPr>
            <a:spLocks noGrp="1"/>
          </p:cNvSpPr>
          <p:nvPr>
            <p:ph idx="1"/>
          </p:nvPr>
        </p:nvSpPr>
        <p:spPr>
          <a:xfrm>
            <a:off x="1043608" y="1628800"/>
            <a:ext cx="6777317" cy="3508977"/>
          </a:xfrm>
        </p:spPr>
        <p:txBody>
          <a:bodyPr/>
          <a:lstStyle/>
          <a:p>
            <a:r>
              <a:rPr lang="en-US" dirty="0" smtClean="0"/>
              <a:t>In 2010, Canada produced 692 000 000         tonnes of CO</a:t>
            </a:r>
            <a:r>
              <a:rPr lang="en-US" dirty="0" smtClean="0">
                <a:latin typeface="Calibri"/>
              </a:rPr>
              <a:t>₂</a:t>
            </a:r>
            <a:r>
              <a:rPr lang="en-US" dirty="0" smtClean="0"/>
              <a:t>. </a:t>
            </a:r>
          </a:p>
          <a:p>
            <a:r>
              <a:rPr lang="en-US" dirty="0" smtClean="0"/>
              <a:t>1tonne of </a:t>
            </a:r>
            <a:r>
              <a:rPr lang="en-US" dirty="0"/>
              <a:t>CO</a:t>
            </a:r>
            <a:r>
              <a:rPr lang="en-US" dirty="0" smtClean="0">
                <a:latin typeface="Calibri"/>
              </a:rPr>
              <a:t>₂ </a:t>
            </a:r>
            <a:r>
              <a:rPr lang="en-US" dirty="0" smtClean="0"/>
              <a:t>takes up 556.2 m</a:t>
            </a:r>
            <a:r>
              <a:rPr lang="en-US" dirty="0" smtClean="0">
                <a:latin typeface="Calibri"/>
              </a:rPr>
              <a:t>³.</a:t>
            </a:r>
          </a:p>
          <a:p>
            <a:r>
              <a:rPr lang="en-US" dirty="0" smtClean="0"/>
              <a:t>Canada’s surface area is 9 984 670 km</a:t>
            </a:r>
            <a:r>
              <a:rPr lang="en-US" dirty="0" smtClean="0">
                <a:latin typeface="Calibri"/>
              </a:rPr>
              <a:t>²</a:t>
            </a:r>
          </a:p>
          <a:p>
            <a:pPr lvl="4"/>
            <a:r>
              <a:rPr lang="en-US" sz="2400" dirty="0" smtClean="0"/>
              <a:t>So…..</a:t>
            </a:r>
          </a:p>
          <a:p>
            <a:r>
              <a:rPr lang="en-US" dirty="0" smtClean="0"/>
              <a:t>In 2010, Canadians produced a blanket of </a:t>
            </a:r>
            <a:r>
              <a:rPr lang="en-US" dirty="0"/>
              <a:t>CO</a:t>
            </a:r>
            <a:r>
              <a:rPr lang="en-US" dirty="0" smtClean="0">
                <a:latin typeface="Calibri"/>
              </a:rPr>
              <a:t>₂ </a:t>
            </a:r>
            <a:r>
              <a:rPr lang="en-US" dirty="0" smtClean="0"/>
              <a:t>that was 3.86 cm thick over all of Canada!!!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4581128"/>
            <a:ext cx="2664296" cy="1803316"/>
          </a:xfrm>
          <a:prstGeom prst="rect">
            <a:avLst/>
          </a:prstGeom>
        </p:spPr>
      </p:pic>
    </p:spTree>
    <p:extLst>
      <p:ext uri="{BB962C8B-B14F-4D97-AF65-F5344CB8AC3E}">
        <p14:creationId xmlns:p14="http://schemas.microsoft.com/office/powerpoint/2010/main" val="632665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548680"/>
            <a:ext cx="6808602" cy="792088"/>
          </a:xfrm>
        </p:spPr>
        <p:txBody>
          <a:bodyPr>
            <a:normAutofit fontScale="90000"/>
          </a:bodyPr>
          <a:lstStyle/>
          <a:p>
            <a:r>
              <a:rPr lang="en-US" dirty="0" smtClean="0"/>
              <a:t>What about Saskatchewan?</a:t>
            </a:r>
            <a:endParaRPr lang="en-US" dirty="0"/>
          </a:p>
        </p:txBody>
      </p:sp>
      <p:sp>
        <p:nvSpPr>
          <p:cNvPr id="3" name="Content Placeholder 2"/>
          <p:cNvSpPr>
            <a:spLocks noGrp="1"/>
          </p:cNvSpPr>
          <p:nvPr>
            <p:ph idx="1"/>
          </p:nvPr>
        </p:nvSpPr>
        <p:spPr>
          <a:xfrm>
            <a:off x="1043608" y="1268760"/>
            <a:ext cx="6777317" cy="4431835"/>
          </a:xfrm>
        </p:spPr>
        <p:txBody>
          <a:bodyPr>
            <a:normAutofit lnSpcReduction="10000"/>
          </a:bodyPr>
          <a:lstStyle/>
          <a:p>
            <a:r>
              <a:rPr lang="en-US" dirty="0" smtClean="0"/>
              <a:t>Saskatchewan produced 72 100 000 tons of </a:t>
            </a:r>
            <a:r>
              <a:rPr lang="en-US" dirty="0"/>
              <a:t>CO</a:t>
            </a:r>
            <a:r>
              <a:rPr lang="en-US" dirty="0" smtClean="0">
                <a:latin typeface="Calibri"/>
              </a:rPr>
              <a:t>₂ </a:t>
            </a:r>
            <a:r>
              <a:rPr lang="en-US" dirty="0" smtClean="0"/>
              <a:t>in 2010.</a:t>
            </a:r>
          </a:p>
          <a:p>
            <a:r>
              <a:rPr lang="en-US" dirty="0" smtClean="0"/>
              <a:t>This is enough to build a skyscraper of </a:t>
            </a:r>
            <a:r>
              <a:rPr lang="en-US" dirty="0"/>
              <a:t>CO</a:t>
            </a:r>
            <a:r>
              <a:rPr lang="en-US" dirty="0" smtClean="0">
                <a:latin typeface="Calibri"/>
              </a:rPr>
              <a:t>₂ </a:t>
            </a:r>
            <a:r>
              <a:rPr lang="en-US" dirty="0" smtClean="0"/>
              <a:t>with a base the size of Taylor Field. That skyscraper would be over 4000km high!</a:t>
            </a:r>
          </a:p>
          <a:p>
            <a:endParaRPr lang="en-US" dirty="0" smtClean="0"/>
          </a:p>
          <a:p>
            <a:endParaRPr lang="en-US" dirty="0"/>
          </a:p>
          <a:p>
            <a:endParaRPr lang="en-US" dirty="0" smtClean="0"/>
          </a:p>
          <a:p>
            <a:r>
              <a:rPr lang="en-US" dirty="0" smtClean="0"/>
              <a:t>The tallest building in Regina is the Delta Hotel, and it’s only 83.8 m high!</a:t>
            </a:r>
          </a:p>
          <a:p>
            <a:r>
              <a:rPr lang="en-US" dirty="0" smtClean="0"/>
              <a:t>That’s a lot of </a:t>
            </a:r>
            <a:r>
              <a:rPr lang="en-US" dirty="0"/>
              <a:t>CO</a:t>
            </a:r>
            <a:r>
              <a:rPr lang="en-US" dirty="0" smtClean="0">
                <a:latin typeface="Calibri"/>
              </a:rPr>
              <a:t>₂!!!</a:t>
            </a: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2996952"/>
            <a:ext cx="1894364" cy="12961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4628653"/>
            <a:ext cx="1356949" cy="1811527"/>
          </a:xfrm>
          <a:prstGeom prst="rect">
            <a:avLst/>
          </a:prstGeom>
        </p:spPr>
      </p:pic>
    </p:spTree>
    <p:extLst>
      <p:ext uri="{BB962C8B-B14F-4D97-AF65-F5344CB8AC3E}">
        <p14:creationId xmlns:p14="http://schemas.microsoft.com/office/powerpoint/2010/main" val="1957912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http://images.nationalgeographic.com/wpf/media-live/photos/000/138/overrides/save-the-ocean-tips_13821_600x45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1367" y="1704974"/>
            <a:ext cx="4200525" cy="3152775"/>
          </a:xfrm>
          <a:prstGeom prst="rect">
            <a:avLst/>
          </a:prstGeom>
          <a:noFill/>
          <a:extLst>
            <a:ext uri="{909E8E84-426E-40DD-AFC4-6F175D3DCCD1}">
              <a14:hiddenFill xmlns:a14="http://schemas.microsoft.com/office/drawing/2010/main">
                <a:solidFill>
                  <a:srgbClr val="FFFFFF"/>
                </a:solidFill>
              </a14:hiddenFill>
            </a:ext>
          </a:extLst>
        </p:spPr>
      </p:pic>
      <p:sp>
        <p:nvSpPr>
          <p:cNvPr id="6166" name="Text Box 22"/>
          <p:cNvSpPr txBox="1">
            <a:spLocks noChangeArrowheads="1"/>
          </p:cNvSpPr>
          <p:nvPr/>
        </p:nvSpPr>
        <p:spPr bwMode="auto">
          <a:xfrm>
            <a:off x="467544" y="836712"/>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0" dirty="0"/>
              <a:t>Different sinks and sources include:</a:t>
            </a:r>
          </a:p>
        </p:txBody>
      </p:sp>
      <p:sp>
        <p:nvSpPr>
          <p:cNvPr id="6169" name="Text Box 25"/>
          <p:cNvSpPr txBox="1">
            <a:spLocks noChangeArrowheads="1"/>
          </p:cNvSpPr>
          <p:nvPr/>
        </p:nvSpPr>
        <p:spPr bwMode="auto">
          <a:xfrm>
            <a:off x="467544" y="1371600"/>
            <a:ext cx="4130186" cy="472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sz="2400" b="0" dirty="0"/>
              <a:t> The </a:t>
            </a:r>
            <a:r>
              <a:rPr lang="en-US" sz="2400" b="0" dirty="0" smtClean="0"/>
              <a:t>ocean</a:t>
            </a:r>
            <a:endParaRPr lang="en-US" sz="2400" b="0" dirty="0"/>
          </a:p>
          <a:p>
            <a:pPr>
              <a:spcBef>
                <a:spcPct val="50000"/>
              </a:spcBef>
              <a:buFontTx/>
              <a:buChar char="-"/>
            </a:pPr>
            <a:r>
              <a:rPr lang="en-US" sz="2400" b="0" dirty="0"/>
              <a:t> Organic soil </a:t>
            </a:r>
            <a:r>
              <a:rPr lang="en-US" sz="2400" b="0" dirty="0" smtClean="0"/>
              <a:t>matter</a:t>
            </a:r>
            <a:endParaRPr lang="en-US" sz="2400" b="0" dirty="0"/>
          </a:p>
          <a:p>
            <a:pPr>
              <a:spcBef>
                <a:spcPct val="50000"/>
              </a:spcBef>
              <a:buFontTx/>
              <a:buChar char="-"/>
            </a:pPr>
            <a:r>
              <a:rPr lang="en-US" sz="2400" b="0" dirty="0"/>
              <a:t> The </a:t>
            </a:r>
            <a:r>
              <a:rPr lang="en-US" sz="2400" b="0" dirty="0" smtClean="0"/>
              <a:t>atmosphere</a:t>
            </a:r>
            <a:endParaRPr lang="en-US" sz="2400" b="0" dirty="0"/>
          </a:p>
          <a:p>
            <a:pPr>
              <a:spcBef>
                <a:spcPct val="50000"/>
              </a:spcBef>
              <a:buFontTx/>
              <a:buChar char="-"/>
            </a:pPr>
            <a:r>
              <a:rPr lang="en-US" sz="2400" b="0" dirty="0"/>
              <a:t> Marine </a:t>
            </a:r>
            <a:r>
              <a:rPr lang="en-US" sz="2400" b="0" dirty="0" smtClean="0"/>
              <a:t>sediments</a:t>
            </a:r>
          </a:p>
          <a:p>
            <a:pPr>
              <a:spcBef>
                <a:spcPct val="50000"/>
              </a:spcBef>
              <a:buFontTx/>
              <a:buChar char="-"/>
            </a:pPr>
            <a:r>
              <a:rPr lang="en-US" sz="2400" b="0" dirty="0" smtClean="0"/>
              <a:t> Sedimentary rocks</a:t>
            </a:r>
          </a:p>
          <a:p>
            <a:pPr>
              <a:spcBef>
                <a:spcPct val="50000"/>
              </a:spcBef>
              <a:buFontTx/>
              <a:buChar char="-"/>
            </a:pPr>
            <a:r>
              <a:rPr lang="en-US" sz="2400" b="0" dirty="0" smtClean="0"/>
              <a:t> Terrestrial plants</a:t>
            </a:r>
          </a:p>
          <a:p>
            <a:pPr>
              <a:spcBef>
                <a:spcPct val="50000"/>
              </a:spcBef>
              <a:buFontTx/>
              <a:buChar char="-"/>
            </a:pPr>
            <a:r>
              <a:rPr lang="en-US" sz="2400" b="0" dirty="0" smtClean="0"/>
              <a:t> Fossil </a:t>
            </a:r>
            <a:r>
              <a:rPr lang="en-US" sz="2400" b="0" dirty="0"/>
              <a:t>fuel deposits</a:t>
            </a:r>
          </a:p>
          <a:p>
            <a:pPr>
              <a:spcBef>
                <a:spcPct val="50000"/>
              </a:spcBef>
              <a:buFontTx/>
              <a:buChar char="-"/>
            </a:pPr>
            <a:endParaRPr lang="en-US" sz="2400" b="0" dirty="0"/>
          </a:p>
          <a:p>
            <a:pPr>
              <a:spcBef>
                <a:spcPct val="50000"/>
              </a:spcBef>
              <a:buFontTx/>
              <a:buChar char="-"/>
            </a:pPr>
            <a:endParaRPr lang="en-US" dirty="0"/>
          </a:p>
        </p:txBody>
      </p:sp>
      <p:sp>
        <p:nvSpPr>
          <p:cNvPr id="6170" name="Rectangle 26"/>
          <p:cNvSpPr>
            <a:spLocks noChangeArrowheads="1"/>
          </p:cNvSpPr>
          <p:nvPr/>
        </p:nvSpPr>
        <p:spPr bwMode="auto">
          <a:xfrm>
            <a:off x="228600" y="304800"/>
            <a:ext cx="8763000" cy="632460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3078" name="Picture 6" descr="http://1.bp.blogspot.com/-zn4uAX0O1cc/T7z4UOj-H-I/AAAAAAAAA2s/25wFdev2T6I/s1600/HandsSoilPlan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1367" y="1704974"/>
            <a:ext cx="4200525" cy="32670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upload.wikimedia.org/wikipedia/commons/thumb/b/be/Top_of_Atmosphere.jpg/290px-Top_of_Atmosphere.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0689" y="1528761"/>
            <a:ext cx="4336589"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eos.ubc.ca/courses/images/course/eosc47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9948" y="1524803"/>
            <a:ext cx="4357330" cy="380604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cienceforkids.kidipede.com/geology/rocks/sedimentary/pictures/oldestsedimentary.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0657" y="1524803"/>
            <a:ext cx="4523791"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1.bp.blogspot.com/-2Fua8fHtsv8/T72SXoIH08I/AAAAAAAAAgY/5URLhob8krk/s1600/trees23.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5936" y="1628800"/>
            <a:ext cx="4571998"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fossil_fuels_design_bla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95936" y="1556792"/>
            <a:ext cx="4592964" cy="459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9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243408"/>
            <a:ext cx="3300984" cy="1124744"/>
          </a:xfrm>
        </p:spPr>
        <p:txBody>
          <a:bodyPr>
            <a:normAutofit/>
          </a:bodyPr>
          <a:lstStyle/>
          <a:p>
            <a:r>
              <a:rPr lang="en-CA" sz="2000" dirty="0" smtClean="0"/>
              <a:t>A Natural Carbon Sink</a:t>
            </a:r>
            <a:r>
              <a:rPr lang="en-CA" dirty="0" smtClean="0"/>
              <a:t/>
            </a:r>
            <a:br>
              <a:rPr lang="en-CA" dirty="0" smtClean="0"/>
            </a:br>
            <a:endParaRPr lang="en-CA"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903" r="11903"/>
          <a:stretch>
            <a:fillRect/>
          </a:stretch>
        </p:blipFill>
        <p:spPr/>
      </p:pic>
      <p:sp>
        <p:nvSpPr>
          <p:cNvPr id="3" name="Content Placeholder 2"/>
          <p:cNvSpPr>
            <a:spLocks noGrp="1"/>
          </p:cNvSpPr>
          <p:nvPr>
            <p:ph type="body" sz="half" idx="2"/>
          </p:nvPr>
        </p:nvSpPr>
        <p:spPr>
          <a:xfrm>
            <a:off x="4716016" y="764704"/>
            <a:ext cx="3456384" cy="5256584"/>
          </a:xfrm>
        </p:spPr>
        <p:txBody>
          <a:bodyPr>
            <a:normAutofit/>
          </a:bodyPr>
          <a:lstStyle/>
          <a:p>
            <a:pPr marL="285750" indent="-285750">
              <a:buFont typeface="Arial" pitchFamily="34" charset="0"/>
              <a:buChar char="•"/>
            </a:pPr>
            <a:r>
              <a:rPr lang="en-CA" dirty="0" smtClean="0"/>
              <a:t>Through the process of photosynthesis plants take up carbon dioxide gas and store the carbon it their tissues which is nearly 50% carbon by weight. </a:t>
            </a:r>
          </a:p>
          <a:p>
            <a:pPr marL="285750" indent="-285750">
              <a:buFont typeface="Arial" pitchFamily="34" charset="0"/>
              <a:buChar char="•"/>
            </a:pPr>
            <a:r>
              <a:rPr lang="en-CA" dirty="0" smtClean="0"/>
              <a:t>Plants </a:t>
            </a:r>
            <a:r>
              <a:rPr lang="en-CA" dirty="0"/>
              <a:t>grow by taking carbon dioxide from the atmosphere </a:t>
            </a:r>
            <a:r>
              <a:rPr lang="en-CA" dirty="0" smtClean="0"/>
              <a:t>and converting it </a:t>
            </a:r>
            <a:r>
              <a:rPr lang="en-CA" dirty="0"/>
              <a:t>i</a:t>
            </a:r>
            <a:r>
              <a:rPr lang="en-CA" dirty="0" smtClean="0"/>
              <a:t>nto carbohydrates. </a:t>
            </a:r>
          </a:p>
          <a:p>
            <a:pPr marL="285750" indent="-285750">
              <a:buFont typeface="Arial" pitchFamily="34" charset="0"/>
              <a:buChar char="•"/>
            </a:pPr>
            <a:r>
              <a:rPr lang="en-CA" dirty="0" smtClean="0"/>
              <a:t>Carbohydrates are then </a:t>
            </a:r>
            <a:r>
              <a:rPr lang="en-CA" dirty="0"/>
              <a:t>used as energy and material to build the cellulose and lignin </a:t>
            </a:r>
            <a:r>
              <a:rPr lang="en-CA" dirty="0" smtClean="0"/>
              <a:t>which </a:t>
            </a:r>
            <a:r>
              <a:rPr lang="en-CA" dirty="0"/>
              <a:t>are the main constituents </a:t>
            </a:r>
            <a:r>
              <a:rPr lang="en-CA" dirty="0" smtClean="0"/>
              <a:t>of plant tissue. </a:t>
            </a:r>
            <a:endParaRPr lang="en-CA" dirty="0"/>
          </a:p>
          <a:p>
            <a:pPr marL="285750" indent="-285750">
              <a:buFont typeface="Arial" pitchFamily="34" charset="0"/>
              <a:buChar char="•"/>
            </a:pPr>
            <a:r>
              <a:rPr lang="en-CA" dirty="0" smtClean="0"/>
              <a:t>This is </a:t>
            </a:r>
            <a:r>
              <a:rPr lang="en-CA" dirty="0"/>
              <a:t>called </a:t>
            </a:r>
            <a:r>
              <a:rPr lang="en-CA" dirty="0" smtClean="0"/>
              <a:t>carbon sequestration</a:t>
            </a:r>
            <a:r>
              <a:rPr lang="en-CA" dirty="0"/>
              <a:t>. </a:t>
            </a:r>
            <a:endParaRPr lang="en-CA" dirty="0" smtClean="0"/>
          </a:p>
          <a:p>
            <a:pPr marL="285750" indent="-285750">
              <a:buFont typeface="Arial" pitchFamily="34" charset="0"/>
              <a:buChar char="•"/>
            </a:pPr>
            <a:r>
              <a:rPr lang="en-CA" i="1" dirty="0" smtClean="0"/>
              <a:t>Look around the classroom, can you name 5 objects that store carbon? </a:t>
            </a:r>
          </a:p>
        </p:txBody>
      </p:sp>
    </p:spTree>
    <p:extLst>
      <p:ext uri="{BB962C8B-B14F-4D97-AF65-F5344CB8AC3E}">
        <p14:creationId xmlns:p14="http://schemas.microsoft.com/office/powerpoint/2010/main" val="2116756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1052736"/>
            <a:ext cx="7344816" cy="5328592"/>
          </a:xfrm>
        </p:spPr>
        <p:txBody>
          <a:bodyPr>
            <a:normAutofit/>
          </a:bodyPr>
          <a:lstStyle/>
          <a:p>
            <a:pPr lvl="0"/>
            <a:r>
              <a:rPr lang="en-CA" sz="3000" dirty="0"/>
              <a:t>10 % of the world’s forest are found in Canada </a:t>
            </a:r>
            <a:endParaRPr lang="en-CA" sz="3000" dirty="0" smtClean="0"/>
          </a:p>
          <a:p>
            <a:r>
              <a:rPr lang="en-CA" sz="3000" i="1" dirty="0" smtClean="0"/>
              <a:t>Canada’s </a:t>
            </a:r>
            <a:r>
              <a:rPr lang="en-CA" sz="3000" i="1" dirty="0"/>
              <a:t>Boreal </a:t>
            </a:r>
            <a:r>
              <a:rPr lang="en-CA" sz="3000" i="1" dirty="0" smtClean="0"/>
              <a:t>Forest</a:t>
            </a:r>
            <a:r>
              <a:rPr lang="en-CA" sz="3000" dirty="0" smtClean="0"/>
              <a:t> </a:t>
            </a:r>
            <a:r>
              <a:rPr lang="en-CA" sz="3000" dirty="0"/>
              <a:t>covers 53% of Canada </a:t>
            </a:r>
            <a:r>
              <a:rPr lang="en-CA" sz="3000" dirty="0" smtClean="0"/>
              <a:t>and 75% of all forests in Canada are boreal forests</a:t>
            </a:r>
          </a:p>
          <a:p>
            <a:pPr lvl="0"/>
            <a:r>
              <a:rPr lang="en-CA" sz="3000" dirty="0" smtClean="0"/>
              <a:t>There are 993.63 </a:t>
            </a:r>
            <a:r>
              <a:rPr lang="en-CA" sz="3000" dirty="0"/>
              <a:t>million acres of forest and other wood land in </a:t>
            </a:r>
            <a:r>
              <a:rPr lang="en-CA" sz="3000" dirty="0" smtClean="0"/>
              <a:t>Canada</a:t>
            </a:r>
            <a:endParaRPr lang="en-CA" sz="3000" dirty="0"/>
          </a:p>
        </p:txBody>
      </p:sp>
      <p:sp>
        <p:nvSpPr>
          <p:cNvPr id="4" name="TextBox 3"/>
          <p:cNvSpPr txBox="1"/>
          <p:nvPr/>
        </p:nvSpPr>
        <p:spPr>
          <a:xfrm>
            <a:off x="5148064" y="-25758"/>
            <a:ext cx="3024336" cy="584775"/>
          </a:xfrm>
          <a:prstGeom prst="rect">
            <a:avLst/>
          </a:prstGeom>
          <a:noFill/>
        </p:spPr>
        <p:txBody>
          <a:bodyPr wrap="square" rtlCol="0">
            <a:spAutoFit/>
          </a:bodyPr>
          <a:lstStyle/>
          <a:p>
            <a:r>
              <a:rPr lang="en-CA" sz="3200" b="1" dirty="0">
                <a:solidFill>
                  <a:schemeClr val="accent1"/>
                </a:solidFill>
              </a:rPr>
              <a:t>Fast Facts</a:t>
            </a:r>
          </a:p>
        </p:txBody>
      </p:sp>
      <p:sp>
        <p:nvSpPr>
          <p:cNvPr id="7" name="TextBox 6"/>
          <p:cNvSpPr txBox="1"/>
          <p:nvPr/>
        </p:nvSpPr>
        <p:spPr>
          <a:xfrm>
            <a:off x="7554906" y="6195418"/>
            <a:ext cx="925253" cy="230832"/>
          </a:xfrm>
          <a:prstGeom prst="rect">
            <a:avLst/>
          </a:prstGeom>
          <a:noFill/>
        </p:spPr>
        <p:txBody>
          <a:bodyPr wrap="none" rtlCol="0">
            <a:spAutoFit/>
          </a:bodyPr>
          <a:lstStyle/>
          <a:p>
            <a:r>
              <a:rPr lang="en-CA" sz="900" dirty="0" err="1" smtClean="0"/>
              <a:t>Env</a:t>
            </a:r>
            <a:r>
              <a:rPr lang="en-CA" sz="900" dirty="0" smtClean="0"/>
              <a:t>. Canada</a:t>
            </a:r>
            <a:endParaRPr lang="en-CA" sz="900" dirty="0"/>
          </a:p>
        </p:txBody>
      </p:sp>
    </p:spTree>
    <p:extLst>
      <p:ext uri="{BB962C8B-B14F-4D97-AF65-F5344CB8AC3E}">
        <p14:creationId xmlns:p14="http://schemas.microsoft.com/office/powerpoint/2010/main" val="3820911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980728"/>
            <a:ext cx="4536504" cy="529128"/>
          </a:xfrm>
        </p:spPr>
        <p:txBody>
          <a:bodyPr>
            <a:normAutofit fontScale="90000"/>
          </a:bodyPr>
          <a:lstStyle/>
          <a:p>
            <a:r>
              <a:rPr lang="en-CA" sz="3200" dirty="0" smtClean="0"/>
              <a:t>Canadian Boreal Forest</a:t>
            </a:r>
            <a:endParaRPr lang="en-CA" sz="3200" dirty="0"/>
          </a:p>
        </p:txBody>
      </p:sp>
      <p:sp>
        <p:nvSpPr>
          <p:cNvPr id="3" name="Content Placeholder 2"/>
          <p:cNvSpPr>
            <a:spLocks noGrp="1"/>
          </p:cNvSpPr>
          <p:nvPr>
            <p:ph idx="1"/>
          </p:nvPr>
        </p:nvSpPr>
        <p:spPr>
          <a:xfrm>
            <a:off x="827584" y="1700808"/>
            <a:ext cx="7560840" cy="4131821"/>
          </a:xfrm>
        </p:spPr>
        <p:txBody>
          <a:bodyPr>
            <a:noAutofit/>
          </a:bodyPr>
          <a:lstStyle/>
          <a:p>
            <a:r>
              <a:rPr lang="en-CA" sz="2800" dirty="0" smtClean="0"/>
              <a:t>Boreal forests can store  approximately 100 tonnes of carbon/ha </a:t>
            </a:r>
            <a:r>
              <a:rPr lang="en-CA" sz="1400" dirty="0" smtClean="0"/>
              <a:t>(Australian National University).</a:t>
            </a:r>
          </a:p>
          <a:p>
            <a:r>
              <a:rPr lang="en-CA" sz="2800" dirty="0" smtClean="0"/>
              <a:t>There are 500 million hectares of Boreal forest in Canada </a:t>
            </a:r>
          </a:p>
          <a:p>
            <a:r>
              <a:rPr lang="en-CA" sz="2800" dirty="0" smtClean="0"/>
              <a:t>Therefore, the Canadian Boreal forest could potentially store 50 billions tons of carbon.</a:t>
            </a:r>
          </a:p>
          <a:p>
            <a:r>
              <a:rPr lang="en-CA" sz="2800" dirty="0" smtClean="0"/>
              <a:t>But…</a:t>
            </a:r>
            <a:endParaRPr lang="en-CA" sz="2800" dirty="0"/>
          </a:p>
        </p:txBody>
      </p:sp>
      <p:sp>
        <p:nvSpPr>
          <p:cNvPr id="4" name="TextBox 3"/>
          <p:cNvSpPr txBox="1"/>
          <p:nvPr/>
        </p:nvSpPr>
        <p:spPr>
          <a:xfrm>
            <a:off x="4716016" y="3974"/>
            <a:ext cx="3168352" cy="461665"/>
          </a:xfrm>
          <a:prstGeom prst="rect">
            <a:avLst/>
          </a:prstGeom>
          <a:noFill/>
        </p:spPr>
        <p:txBody>
          <a:bodyPr wrap="square" rtlCol="0">
            <a:spAutoFit/>
          </a:bodyPr>
          <a:lstStyle/>
          <a:p>
            <a:r>
              <a:rPr lang="en-CA" sz="2400" dirty="0">
                <a:solidFill>
                  <a:schemeClr val="accent1"/>
                </a:solidFill>
              </a:rPr>
              <a:t>Carbon Storage </a:t>
            </a:r>
          </a:p>
        </p:txBody>
      </p:sp>
    </p:spTree>
    <p:extLst>
      <p:ext uri="{BB962C8B-B14F-4D97-AF65-F5344CB8AC3E}">
        <p14:creationId xmlns:p14="http://schemas.microsoft.com/office/powerpoint/2010/main" val="1195680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a:xfrm>
            <a:off x="683568" y="764704"/>
            <a:ext cx="3744416" cy="639762"/>
          </a:xfrm>
        </p:spPr>
        <p:txBody>
          <a:bodyPr>
            <a:normAutofit fontScale="92500"/>
          </a:bodyPr>
          <a:lstStyle/>
          <a:p>
            <a:r>
              <a:rPr lang="en-CA" dirty="0"/>
              <a:t>Forests-sinks </a:t>
            </a:r>
            <a:r>
              <a:rPr lang="en-CA" u="sng" dirty="0"/>
              <a:t>and</a:t>
            </a:r>
            <a:r>
              <a:rPr lang="en-CA" dirty="0"/>
              <a:t> sources</a:t>
            </a:r>
          </a:p>
        </p:txBody>
      </p:sp>
      <p:sp>
        <p:nvSpPr>
          <p:cNvPr id="3" name="Content Placeholder 2"/>
          <p:cNvSpPr>
            <a:spLocks noGrp="1"/>
          </p:cNvSpPr>
          <p:nvPr>
            <p:ph sz="half" idx="2"/>
          </p:nvPr>
        </p:nvSpPr>
        <p:spPr>
          <a:xfrm>
            <a:off x="4671170" y="1443435"/>
            <a:ext cx="3861269" cy="2835797"/>
          </a:xfrm>
        </p:spPr>
        <p:txBody>
          <a:bodyPr>
            <a:noAutofit/>
          </a:bodyPr>
          <a:lstStyle/>
          <a:p>
            <a:r>
              <a:rPr lang="en-CA" sz="2000" dirty="0" smtClean="0"/>
              <a:t>Canada produces nearly 700 000 000 tons of carbon dioxide equivalents per year (2010 data)</a:t>
            </a:r>
            <a:endParaRPr lang="en-CA" sz="2000" dirty="0"/>
          </a:p>
          <a:p>
            <a:r>
              <a:rPr lang="en-CA" sz="2000" smtClean="0"/>
              <a:t>The burning </a:t>
            </a:r>
            <a:r>
              <a:rPr lang="en-CA" sz="2000" dirty="0" smtClean="0"/>
              <a:t>of fossil fuels is producing far too much carbon for our boreal forests to sequester</a:t>
            </a:r>
          </a:p>
        </p:txBody>
      </p:sp>
      <p:sp>
        <p:nvSpPr>
          <p:cNvPr id="13" name="Text Placeholder 12"/>
          <p:cNvSpPr>
            <a:spLocks noGrp="1"/>
          </p:cNvSpPr>
          <p:nvPr>
            <p:ph type="body" sz="quarter" idx="3"/>
          </p:nvPr>
        </p:nvSpPr>
        <p:spPr>
          <a:xfrm>
            <a:off x="4788024" y="980728"/>
            <a:ext cx="3055717" cy="639762"/>
          </a:xfrm>
        </p:spPr>
        <p:txBody>
          <a:bodyPr/>
          <a:lstStyle/>
          <a:p>
            <a:endParaRPr lang="en-CA" dirty="0" smtClean="0"/>
          </a:p>
          <a:p>
            <a:endParaRPr lang="en-CA" dirty="0"/>
          </a:p>
          <a:p>
            <a:endParaRPr lang="en-CA" dirty="0"/>
          </a:p>
        </p:txBody>
      </p:sp>
      <p:sp>
        <p:nvSpPr>
          <p:cNvPr id="14" name="Content Placeholder 13"/>
          <p:cNvSpPr>
            <a:spLocks noGrp="1"/>
          </p:cNvSpPr>
          <p:nvPr>
            <p:ph sz="quarter" idx="4"/>
          </p:nvPr>
        </p:nvSpPr>
        <p:spPr>
          <a:xfrm>
            <a:off x="683568" y="1484784"/>
            <a:ext cx="3419856" cy="2835797"/>
          </a:xfrm>
        </p:spPr>
        <p:txBody>
          <a:bodyPr>
            <a:normAutofit/>
          </a:bodyPr>
          <a:lstStyle/>
          <a:p>
            <a:r>
              <a:rPr lang="en-CA" sz="2000" dirty="0"/>
              <a:t>Forests are not only carbon sinks but sources as well.</a:t>
            </a:r>
          </a:p>
          <a:p>
            <a:r>
              <a:rPr lang="en-CA" sz="2000" dirty="0" smtClean="0"/>
              <a:t>Carbon is </a:t>
            </a:r>
            <a:r>
              <a:rPr lang="en-CA" sz="2000" dirty="0"/>
              <a:t>lost to the atmosphere through cellular respiration, decomposition, and forest fires</a:t>
            </a:r>
            <a:r>
              <a:rPr lang="en-CA" sz="2000" dirty="0" smtClean="0"/>
              <a:t>. </a:t>
            </a:r>
            <a:endParaRPr lang="en-CA" sz="2000" dirty="0"/>
          </a:p>
          <a:p>
            <a:endParaRPr lang="en-CA" dirty="0"/>
          </a:p>
        </p:txBody>
      </p:sp>
      <p:sp>
        <p:nvSpPr>
          <p:cNvPr id="10" name="TextBox 9"/>
          <p:cNvSpPr txBox="1"/>
          <p:nvPr/>
        </p:nvSpPr>
        <p:spPr>
          <a:xfrm>
            <a:off x="4788024" y="188640"/>
            <a:ext cx="184731" cy="369332"/>
          </a:xfrm>
          <a:prstGeom prst="rect">
            <a:avLst/>
          </a:prstGeom>
          <a:noFill/>
        </p:spPr>
        <p:txBody>
          <a:bodyPr wrap="none" rtlCol="0">
            <a:spAutoFit/>
          </a:bodyPr>
          <a:lstStyle/>
          <a:p>
            <a:endParaRPr lang="en-CA" dirty="0"/>
          </a:p>
        </p:txBody>
      </p:sp>
      <p:sp>
        <p:nvSpPr>
          <p:cNvPr id="15" name="TextBox 14"/>
          <p:cNvSpPr txBox="1"/>
          <p:nvPr/>
        </p:nvSpPr>
        <p:spPr>
          <a:xfrm>
            <a:off x="755576" y="4929505"/>
            <a:ext cx="2142449" cy="646331"/>
          </a:xfrm>
          <a:prstGeom prst="rect">
            <a:avLst/>
          </a:prstGeom>
          <a:noFill/>
        </p:spPr>
        <p:txBody>
          <a:bodyPr wrap="square" rtlCol="0">
            <a:spAutoFit/>
          </a:bodyPr>
          <a:lstStyle/>
          <a:p>
            <a:r>
              <a:rPr lang="en-CA" dirty="0" smtClean="0"/>
              <a:t>Atmospheric </a:t>
            </a:r>
            <a:r>
              <a:rPr lang="en-CA" b="1" dirty="0"/>
              <a:t>CO</a:t>
            </a:r>
            <a:r>
              <a:rPr lang="en-CA" b="1" baseline="-25000" dirty="0"/>
              <a:t>2</a:t>
            </a:r>
            <a:endParaRPr lang="en-CA" dirty="0"/>
          </a:p>
          <a:p>
            <a:endParaRPr lang="en-CA" dirty="0"/>
          </a:p>
        </p:txBody>
      </p:sp>
      <p:sp>
        <p:nvSpPr>
          <p:cNvPr id="16" name="TextBox 15"/>
          <p:cNvSpPr txBox="1"/>
          <p:nvPr/>
        </p:nvSpPr>
        <p:spPr>
          <a:xfrm>
            <a:off x="4889289" y="980728"/>
            <a:ext cx="2983621" cy="430887"/>
          </a:xfrm>
          <a:prstGeom prst="rect">
            <a:avLst/>
          </a:prstGeom>
          <a:noFill/>
        </p:spPr>
        <p:txBody>
          <a:bodyPr wrap="square" rtlCol="0">
            <a:spAutoFit/>
          </a:bodyPr>
          <a:lstStyle/>
          <a:p>
            <a:r>
              <a:rPr lang="en-CA" sz="2200" b="1" dirty="0" smtClean="0">
                <a:solidFill>
                  <a:schemeClr val="accent1"/>
                </a:solidFill>
              </a:rPr>
              <a:t>Carbon Overload</a:t>
            </a:r>
            <a:endParaRPr lang="en-CA" sz="2200" b="1" dirty="0">
              <a:solidFill>
                <a:schemeClr val="accent1"/>
              </a:solidFill>
            </a:endParaRPr>
          </a:p>
        </p:txBody>
      </p:sp>
      <p:sp>
        <p:nvSpPr>
          <p:cNvPr id="17" name="Curved Right Arrow 16"/>
          <p:cNvSpPr/>
          <p:nvPr/>
        </p:nvSpPr>
        <p:spPr>
          <a:xfrm rot="18923105">
            <a:off x="1663129" y="5414513"/>
            <a:ext cx="633170" cy="998679"/>
          </a:xfrm>
          <a:prstGeom prst="curvedRightArrow">
            <a:avLst>
              <a:gd name="adj1" fmla="val 22332"/>
              <a:gd name="adj2" fmla="val 7074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Tree"/>
          <p:cNvSpPr>
            <a:spLocks noEditPoints="1" noChangeArrowheads="1"/>
          </p:cNvSpPr>
          <p:nvPr/>
        </p:nvSpPr>
        <p:spPr bwMode="auto">
          <a:xfrm>
            <a:off x="2555778" y="4471989"/>
            <a:ext cx="1809750" cy="180975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CA"/>
          </a:p>
        </p:txBody>
      </p:sp>
      <p:sp>
        <p:nvSpPr>
          <p:cNvPr id="19" name="TextBox 18"/>
          <p:cNvSpPr txBox="1"/>
          <p:nvPr/>
        </p:nvSpPr>
        <p:spPr>
          <a:xfrm>
            <a:off x="5292080" y="4412476"/>
            <a:ext cx="864096" cy="830997"/>
          </a:xfrm>
          <a:prstGeom prst="rect">
            <a:avLst/>
          </a:prstGeom>
          <a:noFill/>
        </p:spPr>
        <p:txBody>
          <a:bodyPr wrap="square" rtlCol="0">
            <a:spAutoFit/>
          </a:bodyPr>
          <a:lstStyle/>
          <a:p>
            <a:r>
              <a:rPr lang="en-CA" sz="2400" b="1" dirty="0"/>
              <a:t>CO</a:t>
            </a:r>
            <a:r>
              <a:rPr lang="en-CA" sz="2400" b="1" baseline="-25000" dirty="0"/>
              <a:t>2</a:t>
            </a:r>
            <a:endParaRPr lang="en-CA" sz="2400" dirty="0"/>
          </a:p>
          <a:p>
            <a:endParaRPr lang="en-CA" sz="2400" dirty="0"/>
          </a:p>
        </p:txBody>
      </p:sp>
      <p:sp>
        <p:nvSpPr>
          <p:cNvPr id="21" name="Up Arrow Callout 20"/>
          <p:cNvSpPr/>
          <p:nvPr/>
        </p:nvSpPr>
        <p:spPr>
          <a:xfrm>
            <a:off x="4499992" y="4797152"/>
            <a:ext cx="2448272" cy="1368151"/>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Cellular Respiration</a:t>
            </a:r>
          </a:p>
          <a:p>
            <a:pPr algn="ctr"/>
            <a:r>
              <a:rPr lang="en-CA" dirty="0" smtClean="0"/>
              <a:t>Decomposition</a:t>
            </a:r>
          </a:p>
          <a:p>
            <a:pPr algn="ctr"/>
            <a:r>
              <a:rPr lang="en-CA" dirty="0" smtClean="0"/>
              <a:t>Forest Fires</a:t>
            </a:r>
            <a:endParaRPr lang="en-CA" dirty="0"/>
          </a:p>
        </p:txBody>
      </p:sp>
    </p:spTree>
    <p:extLst>
      <p:ext uri="{BB962C8B-B14F-4D97-AF65-F5344CB8AC3E}">
        <p14:creationId xmlns:p14="http://schemas.microsoft.com/office/powerpoint/2010/main" val="1399597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9793088" cy="360040"/>
          </a:xfrm>
        </p:spPr>
        <p:txBody>
          <a:bodyPr>
            <a:noAutofit/>
          </a:bodyPr>
          <a:lstStyle/>
          <a:p>
            <a:r>
              <a:rPr lang="en-CA" sz="2800" b="1" dirty="0"/>
              <a:t>Carbon </a:t>
            </a:r>
            <a:r>
              <a:rPr lang="en-CA" sz="2800" b="1" dirty="0" smtClean="0"/>
              <a:t>Exchanges- Examining </a:t>
            </a:r>
            <a:r>
              <a:rPr lang="en-CA" sz="2800" b="1" dirty="0"/>
              <a:t>the </a:t>
            </a:r>
            <a:r>
              <a:rPr lang="en-CA" sz="2800" b="1" dirty="0" smtClean="0"/>
              <a:t>Numbers</a:t>
            </a:r>
            <a:br>
              <a:rPr lang="en-CA" sz="2800" b="1" dirty="0" smtClean="0"/>
            </a:br>
            <a:r>
              <a:rPr lang="en-CA" sz="2800" dirty="0"/>
              <a:t/>
            </a:r>
            <a:br>
              <a:rPr lang="en-CA" sz="2800" dirty="0"/>
            </a:br>
            <a:endParaRPr lang="en-CA" sz="2800" dirty="0"/>
          </a:p>
        </p:txBody>
      </p:sp>
      <p:sp>
        <p:nvSpPr>
          <p:cNvPr id="3" name="Content Placeholder 2"/>
          <p:cNvSpPr>
            <a:spLocks noGrp="1"/>
          </p:cNvSpPr>
          <p:nvPr>
            <p:ph idx="1"/>
          </p:nvPr>
        </p:nvSpPr>
        <p:spPr>
          <a:xfrm>
            <a:off x="755576" y="1340769"/>
            <a:ext cx="7488832" cy="3240360"/>
          </a:xfrm>
        </p:spPr>
        <p:txBody>
          <a:bodyPr>
            <a:normAutofit/>
          </a:bodyPr>
          <a:lstStyle/>
          <a:p>
            <a:r>
              <a:rPr lang="en-CA" dirty="0" smtClean="0"/>
              <a:t>Approximately 120 billion tons </a:t>
            </a:r>
            <a:r>
              <a:rPr lang="en-CA" dirty="0"/>
              <a:t>of carbon are sequestered each </a:t>
            </a:r>
            <a:r>
              <a:rPr lang="en-CA" dirty="0" smtClean="0"/>
              <a:t>year in forests.</a:t>
            </a:r>
          </a:p>
          <a:p>
            <a:r>
              <a:rPr lang="en-CA" dirty="0" smtClean="0"/>
              <a:t>There </a:t>
            </a:r>
            <a:r>
              <a:rPr lang="en-CA" dirty="0"/>
              <a:t>are also releases of </a:t>
            </a:r>
            <a:r>
              <a:rPr lang="en-CA" dirty="0" smtClean="0"/>
              <a:t>approximately119-120 billion tons </a:t>
            </a:r>
            <a:r>
              <a:rPr lang="en-CA" dirty="0"/>
              <a:t>of carbon in the same time period. </a:t>
            </a:r>
            <a:endParaRPr lang="en-CA" dirty="0" smtClean="0"/>
          </a:p>
          <a:p>
            <a:r>
              <a:rPr lang="en-CA" dirty="0" smtClean="0"/>
              <a:t>We </a:t>
            </a:r>
            <a:r>
              <a:rPr lang="en-CA" dirty="0"/>
              <a:t>see that the end result is that by terrestrial </a:t>
            </a:r>
            <a:r>
              <a:rPr lang="en-CA" dirty="0" smtClean="0"/>
              <a:t>exchanges trees </a:t>
            </a:r>
            <a:r>
              <a:rPr lang="en-CA" dirty="0"/>
              <a:t>sequester about 0-1 </a:t>
            </a:r>
            <a:r>
              <a:rPr lang="en-CA" dirty="0" smtClean="0"/>
              <a:t>billion tons </a:t>
            </a:r>
            <a:r>
              <a:rPr lang="en-CA" dirty="0"/>
              <a:t>of carbon each year</a:t>
            </a:r>
            <a:r>
              <a:rPr lang="en-CA" dirty="0" smtClean="0"/>
              <a:t>.</a:t>
            </a:r>
          </a:p>
        </p:txBody>
      </p:sp>
      <p:sp>
        <p:nvSpPr>
          <p:cNvPr id="4" name="TextBox 3"/>
          <p:cNvSpPr txBox="1"/>
          <p:nvPr/>
        </p:nvSpPr>
        <p:spPr>
          <a:xfrm>
            <a:off x="6228184" y="6165304"/>
            <a:ext cx="2304256" cy="230832"/>
          </a:xfrm>
          <a:prstGeom prst="rect">
            <a:avLst/>
          </a:prstGeom>
          <a:noFill/>
        </p:spPr>
        <p:txBody>
          <a:bodyPr wrap="square" rtlCol="0">
            <a:spAutoFit/>
          </a:bodyPr>
          <a:lstStyle/>
          <a:p>
            <a:r>
              <a:rPr lang="en-CA" sz="900" dirty="0" smtClean="0"/>
              <a:t>Source California PDF</a:t>
            </a:r>
            <a:endParaRPr lang="en-CA" sz="900" dirty="0"/>
          </a:p>
        </p:txBody>
      </p:sp>
      <p:sp>
        <p:nvSpPr>
          <p:cNvPr id="5" name="Up Arrow Callout 4"/>
          <p:cNvSpPr/>
          <p:nvPr/>
        </p:nvSpPr>
        <p:spPr>
          <a:xfrm>
            <a:off x="611560" y="4581128"/>
            <a:ext cx="7920880" cy="1584176"/>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dirty="0" smtClean="0"/>
              <a:t>We must </a:t>
            </a:r>
            <a:r>
              <a:rPr lang="en-CA" sz="2000" b="1" dirty="0"/>
              <a:t>do </a:t>
            </a:r>
            <a:r>
              <a:rPr lang="en-CA" sz="2000" b="1" dirty="0" smtClean="0"/>
              <a:t>more to stop the accumulation of carbon dioxide in our atmosphere</a:t>
            </a:r>
            <a:endParaRPr lang="en-CA" sz="2000" dirty="0"/>
          </a:p>
        </p:txBody>
      </p:sp>
    </p:spTree>
    <p:extLst>
      <p:ext uri="{BB962C8B-B14F-4D97-AF65-F5344CB8AC3E}">
        <p14:creationId xmlns:p14="http://schemas.microsoft.com/office/powerpoint/2010/main" val="1066302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04664"/>
            <a:ext cx="7024744" cy="1143000"/>
          </a:xfrm>
        </p:spPr>
        <p:txBody>
          <a:bodyPr>
            <a:normAutofit fontScale="90000"/>
          </a:bodyPr>
          <a:lstStyle/>
          <a:p>
            <a:r>
              <a:rPr lang="en-CA" dirty="0" smtClean="0"/>
              <a:t>How Can We Help the Plants?</a:t>
            </a:r>
            <a:endParaRPr lang="en-CA" dirty="0"/>
          </a:p>
        </p:txBody>
      </p:sp>
      <p:sp>
        <p:nvSpPr>
          <p:cNvPr id="3" name="Content Placeholder 2"/>
          <p:cNvSpPr>
            <a:spLocks noGrp="1"/>
          </p:cNvSpPr>
          <p:nvPr>
            <p:ph idx="1"/>
          </p:nvPr>
        </p:nvSpPr>
        <p:spPr>
          <a:xfrm>
            <a:off x="971600" y="1700808"/>
            <a:ext cx="7272808" cy="4824536"/>
          </a:xfrm>
        </p:spPr>
        <p:txBody>
          <a:bodyPr>
            <a:normAutofit fontScale="92500"/>
          </a:bodyPr>
          <a:lstStyle/>
          <a:p>
            <a:r>
              <a:rPr lang="en-US" dirty="0" smtClean="0"/>
              <a:t>One way that people can help the plants keep the air clean is by using Carbon Capture and Storage technology.</a:t>
            </a:r>
          </a:p>
          <a:p>
            <a:r>
              <a:rPr lang="en-US" dirty="0" smtClean="0"/>
              <a:t>This is a process that captures the CO₂ when cola is burned. It takes the CO₂ and pipes it deep underground so that it doesn’t pollute the air. </a:t>
            </a:r>
            <a:endParaRPr lang="en-CA" dirty="0" smtClean="0"/>
          </a:p>
          <a:p>
            <a:r>
              <a:rPr lang="en-US" dirty="0" smtClean="0"/>
              <a:t>We can also help the plants by turning off lights and appliances that we’re not using. When lights are on, there is coal burning somewhere, letting pollution into our air. So we should always turn things off when we’re not using them to save electricity and minimize pollution.</a:t>
            </a:r>
            <a:endParaRPr lang="en-CA" dirty="0" smtClean="0"/>
          </a:p>
          <a:p>
            <a:endParaRPr lang="en-CA"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636912"/>
            <a:ext cx="7024744" cy="1143000"/>
          </a:xfrm>
        </p:spPr>
        <p:txBody>
          <a:bodyPr>
            <a:normAutofit fontScale="90000"/>
          </a:bodyPr>
          <a:lstStyle/>
          <a:p>
            <a:pPr algn="ctr"/>
            <a:r>
              <a:rPr lang="en-CA" dirty="0" smtClean="0"/>
              <a:t>Activity: Nature’s Carbon Capture </a:t>
            </a:r>
            <a:r>
              <a:rPr lang="en-CA" i="1" dirty="0" smtClean="0"/>
              <a:t>Plants</a:t>
            </a:r>
            <a:endParaRPr lang="en-CA"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92696"/>
            <a:ext cx="7776864" cy="936104"/>
          </a:xfrm>
        </p:spPr>
        <p:txBody>
          <a:bodyPr>
            <a:normAutofit/>
          </a:bodyPr>
          <a:lstStyle/>
          <a:p>
            <a:r>
              <a:rPr lang="en-US" dirty="0" smtClean="0"/>
              <a:t>What is an atmosphere?</a:t>
            </a:r>
            <a:endParaRPr lang="en-US" dirty="0"/>
          </a:p>
        </p:txBody>
      </p:sp>
      <p:sp>
        <p:nvSpPr>
          <p:cNvPr id="3" name="Content Placeholder 2"/>
          <p:cNvSpPr>
            <a:spLocks noGrp="1"/>
          </p:cNvSpPr>
          <p:nvPr>
            <p:ph idx="1"/>
          </p:nvPr>
        </p:nvSpPr>
        <p:spPr>
          <a:xfrm>
            <a:off x="395536" y="1556793"/>
            <a:ext cx="7941568" cy="4698486"/>
          </a:xfrm>
        </p:spPr>
        <p:txBody>
          <a:bodyPr/>
          <a:lstStyle/>
          <a:p>
            <a:endParaRPr lang="en-US" dirty="0" smtClean="0"/>
          </a:p>
          <a:p>
            <a:r>
              <a:rPr lang="en-US" dirty="0" smtClean="0"/>
              <a:t>Our Earth is surrounded by an atmosphere. It is made up of gases: mostly water </a:t>
            </a:r>
            <a:r>
              <a:rPr lang="en-US" dirty="0" err="1" smtClean="0"/>
              <a:t>vapour</a:t>
            </a:r>
            <a:r>
              <a:rPr lang="en-US" dirty="0" smtClean="0"/>
              <a:t>, some CO₂, methane, and nitrous oxide.</a:t>
            </a:r>
          </a:p>
          <a:p>
            <a:r>
              <a:rPr lang="en-US" dirty="0" smtClean="0"/>
              <a:t> The atmosphere acts like a blanket. It traps some heat, and lets some out. This keeps the Earth at a steady temperature of 15°C.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4365103"/>
            <a:ext cx="2016224" cy="214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025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988840"/>
            <a:ext cx="6777317" cy="3508977"/>
          </a:xfrm>
        </p:spPr>
        <p:txBody>
          <a:bodyPr>
            <a:normAutofit/>
          </a:bodyPr>
          <a:lstStyle/>
          <a:p>
            <a:r>
              <a:rPr lang="en-US" sz="3600" dirty="0" smtClean="0"/>
              <a:t>Now that we know how plants can’t sequester the CO</a:t>
            </a:r>
            <a:r>
              <a:rPr lang="en-US" sz="3600" baseline="-25000" dirty="0" smtClean="0"/>
              <a:t>2</a:t>
            </a:r>
            <a:r>
              <a:rPr lang="en-US" sz="3600" baseline="30000" dirty="0" smtClean="0"/>
              <a:t>  </a:t>
            </a:r>
            <a:r>
              <a:rPr lang="en-US" sz="3600" dirty="0" smtClean="0"/>
              <a:t>produced by burning fossil fuels,  the real question is…</a:t>
            </a:r>
            <a:endParaRPr lang="en-US" sz="3600" dirty="0"/>
          </a:p>
        </p:txBody>
      </p:sp>
    </p:spTree>
    <p:extLst>
      <p:ext uri="{BB962C8B-B14F-4D97-AF65-F5344CB8AC3E}">
        <p14:creationId xmlns:p14="http://schemas.microsoft.com/office/powerpoint/2010/main" val="332380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canada.com/1c80e43f-6eb3-4724-8464-0291601cdf8f/ipsco031408.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0236" y="2057400"/>
            <a:ext cx="4495800" cy="307587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191000"/>
            <a:ext cx="5429250" cy="239077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814" y="4713499"/>
            <a:ext cx="2961986" cy="1870584"/>
          </a:xfrm>
          <a:prstGeom prst="rect">
            <a:avLst/>
          </a:prstGeom>
        </p:spPr>
      </p:pic>
      <p:sp>
        <p:nvSpPr>
          <p:cNvPr id="2" name="TextBox 1"/>
          <p:cNvSpPr txBox="1"/>
          <p:nvPr/>
        </p:nvSpPr>
        <p:spPr>
          <a:xfrm>
            <a:off x="4283968" y="764704"/>
            <a:ext cx="4191000" cy="1077218"/>
          </a:xfrm>
          <a:prstGeom prst="rect">
            <a:avLst/>
          </a:prstGeom>
          <a:noFill/>
        </p:spPr>
        <p:txBody>
          <a:bodyPr wrap="square" rtlCol="0">
            <a:spAutoFit/>
          </a:bodyPr>
          <a:lstStyle/>
          <a:p>
            <a:r>
              <a:rPr lang="en-CA" sz="3200" dirty="0" smtClean="0">
                <a:solidFill>
                  <a:schemeClr val="accent1"/>
                </a:solidFill>
                <a:latin typeface="+mj-lt"/>
              </a:rPr>
              <a:t>Is CO₂ a </a:t>
            </a:r>
            <a:r>
              <a:rPr lang="en-CA" sz="3200" dirty="0">
                <a:solidFill>
                  <a:schemeClr val="accent1"/>
                </a:solidFill>
                <a:latin typeface="+mj-lt"/>
              </a:rPr>
              <a:t>w</a:t>
            </a:r>
            <a:r>
              <a:rPr lang="en-CA" sz="3200" dirty="0" smtClean="0">
                <a:solidFill>
                  <a:schemeClr val="accent1"/>
                </a:solidFill>
                <a:latin typeface="+mj-lt"/>
              </a:rPr>
              <a:t>aste or a resource?</a:t>
            </a:r>
            <a:endParaRPr lang="en-CA" sz="3200" dirty="0">
              <a:solidFill>
                <a:schemeClr val="accent1"/>
              </a:solidFill>
              <a:latin typeface="+mj-lt"/>
            </a:endParaRPr>
          </a:p>
        </p:txBody>
      </p:sp>
    </p:spTree>
    <p:extLst>
      <p:ext uri="{BB962C8B-B14F-4D97-AF65-F5344CB8AC3E}">
        <p14:creationId xmlns:p14="http://schemas.microsoft.com/office/powerpoint/2010/main" val="1946996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027664"/>
            <a:ext cx="6952618" cy="673144"/>
          </a:xfrm>
        </p:spPr>
        <p:txBody>
          <a:bodyPr>
            <a:normAutofit fontScale="90000"/>
          </a:bodyPr>
          <a:lstStyle/>
          <a:p>
            <a:r>
              <a:rPr lang="en-US" dirty="0" smtClean="0"/>
              <a:t>It must be a waste..</a:t>
            </a:r>
            <a:endParaRPr lang="en-US" dirty="0"/>
          </a:p>
        </p:txBody>
      </p:sp>
      <p:sp>
        <p:nvSpPr>
          <p:cNvPr id="3" name="Content Placeholder 2"/>
          <p:cNvSpPr>
            <a:spLocks noGrp="1"/>
          </p:cNvSpPr>
          <p:nvPr>
            <p:ph idx="1"/>
          </p:nvPr>
        </p:nvSpPr>
        <p:spPr>
          <a:xfrm>
            <a:off x="1043608" y="1844824"/>
            <a:ext cx="6777201" cy="3987805"/>
          </a:xfrm>
        </p:spPr>
        <p:txBody>
          <a:bodyPr/>
          <a:lstStyle/>
          <a:p>
            <a:r>
              <a:rPr lang="en-US" dirty="0" smtClean="0"/>
              <a:t>All of that CO</a:t>
            </a:r>
            <a:r>
              <a:rPr lang="en-US" dirty="0" smtClean="0">
                <a:latin typeface="Calibri"/>
              </a:rPr>
              <a:t>₂</a:t>
            </a:r>
            <a:r>
              <a:rPr lang="en-US" dirty="0" smtClean="0"/>
              <a:t> used to go up into our atmosphere and pollute our air…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852935"/>
            <a:ext cx="4162957" cy="2883233"/>
          </a:xfrm>
          <a:prstGeom prst="rect">
            <a:avLst/>
          </a:prstGeom>
        </p:spPr>
      </p:pic>
      <p:sp>
        <p:nvSpPr>
          <p:cNvPr id="5" name="Rectangle 4"/>
          <p:cNvSpPr/>
          <p:nvPr/>
        </p:nvSpPr>
        <p:spPr>
          <a:xfrm>
            <a:off x="467545" y="5736169"/>
            <a:ext cx="2808311" cy="461665"/>
          </a:xfrm>
          <a:prstGeom prst="rect">
            <a:avLst/>
          </a:prstGeom>
        </p:spPr>
        <p:txBody>
          <a:bodyPr wrap="square">
            <a:spAutoFit/>
          </a:bodyPr>
          <a:lstStyle/>
          <a:p>
            <a:r>
              <a:rPr lang="en-CA" sz="1200" dirty="0"/>
              <a:t>Boundary Dam</a:t>
            </a:r>
          </a:p>
          <a:p>
            <a:r>
              <a:rPr lang="en-CA" sz="1200" dirty="0" smtClean="0"/>
              <a:t>www.agefotostock.com</a:t>
            </a:r>
            <a:endParaRPr lang="en-CA" sz="1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852935"/>
            <a:ext cx="4298104" cy="1892674"/>
          </a:xfrm>
          <a:prstGeom prst="rect">
            <a:avLst/>
          </a:prstGeom>
        </p:spPr>
      </p:pic>
      <p:sp>
        <p:nvSpPr>
          <p:cNvPr id="7" name="Rectangle 6"/>
          <p:cNvSpPr/>
          <p:nvPr/>
        </p:nvSpPr>
        <p:spPr>
          <a:xfrm>
            <a:off x="4630501" y="4745609"/>
            <a:ext cx="4572000" cy="461665"/>
          </a:xfrm>
          <a:prstGeom prst="rect">
            <a:avLst/>
          </a:prstGeom>
        </p:spPr>
        <p:txBody>
          <a:bodyPr>
            <a:spAutoFit/>
          </a:bodyPr>
          <a:lstStyle/>
          <a:p>
            <a:r>
              <a:rPr lang="en-CA" sz="1200" dirty="0"/>
              <a:t>Coop Refinery</a:t>
            </a:r>
          </a:p>
          <a:p>
            <a:r>
              <a:rPr lang="en-CA" sz="1200" dirty="0"/>
              <a:t>http://ccednet-rcdec.ca/en/node/11295</a:t>
            </a:r>
          </a:p>
        </p:txBody>
      </p:sp>
    </p:spTree>
    <p:extLst>
      <p:ext uri="{BB962C8B-B14F-4D97-AF65-F5344CB8AC3E}">
        <p14:creationId xmlns:p14="http://schemas.microsoft.com/office/powerpoint/2010/main" val="36441976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240650" cy="1152128"/>
          </a:xfrm>
        </p:spPr>
        <p:txBody>
          <a:bodyPr>
            <a:normAutofit/>
          </a:bodyPr>
          <a:lstStyle/>
          <a:p>
            <a:r>
              <a:rPr lang="en-US" dirty="0" smtClean="0"/>
              <a:t>How could it be a resource?</a:t>
            </a:r>
            <a:endParaRPr lang="en-US" dirty="0"/>
          </a:p>
        </p:txBody>
      </p:sp>
      <p:sp>
        <p:nvSpPr>
          <p:cNvPr id="3" name="Content Placeholder 2"/>
          <p:cNvSpPr>
            <a:spLocks noGrp="1"/>
          </p:cNvSpPr>
          <p:nvPr>
            <p:ph idx="1"/>
          </p:nvPr>
        </p:nvSpPr>
        <p:spPr>
          <a:xfrm>
            <a:off x="1043608" y="1628800"/>
            <a:ext cx="6777201" cy="4203829"/>
          </a:xfrm>
        </p:spPr>
        <p:txBody>
          <a:bodyPr>
            <a:normAutofit lnSpcReduction="10000"/>
          </a:bodyPr>
          <a:lstStyle/>
          <a:p>
            <a:r>
              <a:rPr lang="en-US" dirty="0" smtClean="0"/>
              <a:t>Using CCS, we can take all that pollution, and turn it into something useful!</a:t>
            </a:r>
          </a:p>
          <a:p>
            <a:r>
              <a:rPr lang="en-US" dirty="0" smtClean="0"/>
              <a:t>Once the CO</a:t>
            </a:r>
            <a:r>
              <a:rPr lang="en-US" dirty="0" smtClean="0">
                <a:latin typeface="Calibri"/>
              </a:rPr>
              <a:t>₂</a:t>
            </a:r>
            <a:r>
              <a:rPr lang="en-US" dirty="0" smtClean="0"/>
              <a:t> is captured and liquefied, it can be sold to oil and gas companies.                    </a:t>
            </a:r>
          </a:p>
          <a:p>
            <a:pPr marL="68580" indent="0">
              <a:buNone/>
            </a:pPr>
            <a:r>
              <a:rPr lang="en-US" sz="3600" b="1" dirty="0"/>
              <a:t> </a:t>
            </a:r>
            <a:r>
              <a:rPr lang="en-US" sz="3600" b="1" dirty="0" smtClean="0"/>
              <a:t>                  $$$</a:t>
            </a:r>
          </a:p>
          <a:p>
            <a:r>
              <a:rPr lang="en-US" dirty="0" smtClean="0"/>
              <a:t>They inject the CO</a:t>
            </a:r>
            <a:r>
              <a:rPr lang="en-US" dirty="0" smtClean="0">
                <a:latin typeface="Calibri"/>
              </a:rPr>
              <a:t>₂</a:t>
            </a:r>
            <a:r>
              <a:rPr lang="en-US" dirty="0" smtClean="0"/>
              <a:t> into a well that still has oil or gas, but not enough pressure to pump it out.</a:t>
            </a:r>
          </a:p>
          <a:p>
            <a:r>
              <a:rPr lang="en-US" dirty="0" smtClean="0"/>
              <a:t>The </a:t>
            </a:r>
            <a:r>
              <a:rPr lang="en-US" dirty="0"/>
              <a:t>CO</a:t>
            </a:r>
            <a:r>
              <a:rPr lang="en-US" dirty="0">
                <a:latin typeface="Calibri"/>
              </a:rPr>
              <a:t>₂ </a:t>
            </a:r>
            <a:r>
              <a:rPr lang="en-US" dirty="0" smtClean="0"/>
              <a:t>pushes out the last bits of oil and gas from the well.</a:t>
            </a:r>
            <a:endParaRPr lang="en-US" dirty="0"/>
          </a:p>
        </p:txBody>
      </p:sp>
    </p:spTree>
    <p:extLst>
      <p:ext uri="{BB962C8B-B14F-4D97-AF65-F5344CB8AC3E}">
        <p14:creationId xmlns:p14="http://schemas.microsoft.com/office/powerpoint/2010/main" val="1335999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92696"/>
            <a:ext cx="7024744" cy="1143000"/>
          </a:xfrm>
        </p:spPr>
        <p:txBody>
          <a:bodyPr/>
          <a:lstStyle/>
          <a:p>
            <a:r>
              <a:rPr lang="en-US" dirty="0" smtClean="0"/>
              <a:t>What is CCS?</a:t>
            </a:r>
            <a:endParaRPr lang="en-US" dirty="0"/>
          </a:p>
        </p:txBody>
      </p:sp>
      <p:sp>
        <p:nvSpPr>
          <p:cNvPr id="3" name="Content Placeholder 2"/>
          <p:cNvSpPr>
            <a:spLocks noGrp="1"/>
          </p:cNvSpPr>
          <p:nvPr>
            <p:ph idx="1"/>
          </p:nvPr>
        </p:nvSpPr>
        <p:spPr>
          <a:xfrm>
            <a:off x="1043608" y="1916832"/>
            <a:ext cx="7128792" cy="3508977"/>
          </a:xfrm>
        </p:spPr>
        <p:txBody>
          <a:bodyPr>
            <a:normAutofit/>
          </a:bodyPr>
          <a:lstStyle/>
          <a:p>
            <a:r>
              <a:rPr lang="en-US" sz="2800" dirty="0" smtClean="0"/>
              <a:t>CCS or Carbon Capture and Storage is when the CO</a:t>
            </a:r>
            <a:r>
              <a:rPr lang="en-US" sz="2800" dirty="0" smtClean="0">
                <a:latin typeface="Calibri"/>
              </a:rPr>
              <a:t>₂ </a:t>
            </a:r>
            <a:r>
              <a:rPr lang="en-US" sz="2800" dirty="0" smtClean="0"/>
              <a:t>is captured after it is released when coal is burned.</a:t>
            </a:r>
          </a:p>
          <a:p>
            <a:r>
              <a:rPr lang="en-US" sz="2800" dirty="0" smtClean="0"/>
              <a:t>It is pressurized into liquid form.</a:t>
            </a:r>
          </a:p>
          <a:p>
            <a:r>
              <a:rPr lang="en-US" sz="2800" dirty="0" smtClean="0"/>
              <a:t>Then it gets piped deep underground.</a:t>
            </a:r>
          </a:p>
          <a:p>
            <a:endParaRPr lang="en-US" sz="2800" dirty="0"/>
          </a:p>
        </p:txBody>
      </p:sp>
    </p:spTree>
    <p:extLst>
      <p:ext uri="{BB962C8B-B14F-4D97-AF65-F5344CB8AC3E}">
        <p14:creationId xmlns:p14="http://schemas.microsoft.com/office/powerpoint/2010/main" val="1792024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999" y="620688"/>
            <a:ext cx="6736594" cy="601136"/>
          </a:xfrm>
        </p:spPr>
        <p:txBody>
          <a:bodyPr>
            <a:normAutofit fontScale="90000"/>
          </a:bodyPr>
          <a:lstStyle/>
          <a:p>
            <a:r>
              <a:rPr lang="en-US" dirty="0" smtClean="0"/>
              <a:t>CCS to the rescue!!!</a:t>
            </a:r>
            <a:endParaRPr lang="en-US" dirty="0"/>
          </a:p>
        </p:txBody>
      </p:sp>
      <p:sp>
        <p:nvSpPr>
          <p:cNvPr id="3" name="Content Placeholder 2"/>
          <p:cNvSpPr>
            <a:spLocks noGrp="1"/>
          </p:cNvSpPr>
          <p:nvPr>
            <p:ph idx="1"/>
          </p:nvPr>
        </p:nvSpPr>
        <p:spPr>
          <a:xfrm>
            <a:off x="1115616" y="1124744"/>
            <a:ext cx="6840760" cy="5112568"/>
          </a:xfrm>
        </p:spPr>
        <p:txBody>
          <a:bodyPr>
            <a:normAutofit/>
          </a:bodyPr>
          <a:lstStyle/>
          <a:p>
            <a:r>
              <a:rPr lang="en-US" dirty="0" smtClean="0"/>
              <a:t>Many scientists say that Carbon Capture and Storage technology will be the best way to reduce large amounts of CO₂ emissions in the next 40 years.</a:t>
            </a:r>
          </a:p>
          <a:p>
            <a:endParaRPr lang="en-US" sz="1100" dirty="0" smtClean="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708919"/>
            <a:ext cx="5688632" cy="384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249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76672"/>
            <a:ext cx="7024744" cy="1143000"/>
          </a:xfrm>
        </p:spPr>
        <p:txBody>
          <a:bodyPr>
            <a:normAutofit/>
          </a:bodyPr>
          <a:lstStyle/>
          <a:p>
            <a:r>
              <a:rPr lang="en-US" dirty="0" smtClean="0"/>
              <a:t>How much can CCS help?</a:t>
            </a:r>
            <a:endParaRPr lang="en-US" dirty="0"/>
          </a:p>
        </p:txBody>
      </p:sp>
      <p:sp>
        <p:nvSpPr>
          <p:cNvPr id="3" name="Content Placeholder 2"/>
          <p:cNvSpPr>
            <a:spLocks noGrp="1"/>
          </p:cNvSpPr>
          <p:nvPr>
            <p:ph idx="1"/>
          </p:nvPr>
        </p:nvSpPr>
        <p:spPr>
          <a:xfrm>
            <a:off x="827584" y="1601435"/>
            <a:ext cx="6777201" cy="3843789"/>
          </a:xfrm>
        </p:spPr>
        <p:txBody>
          <a:bodyPr/>
          <a:lstStyle/>
          <a:p>
            <a:r>
              <a:rPr lang="en-US" dirty="0" smtClean="0"/>
              <a:t>The Saskpower Boundary Dam is being rebuilt with Carbon Capture and Storage technology. </a:t>
            </a:r>
            <a:endParaRPr lang="en-US" dirty="0"/>
          </a:p>
          <a:p>
            <a:r>
              <a:rPr lang="en-US" dirty="0" smtClean="0"/>
              <a:t>It will reduce emissions for that section of the facility  by 90%. That’s the same as taking 250 000 cars off the road!!!</a:t>
            </a:r>
            <a:endParaRPr lang="en-US" dirty="0"/>
          </a:p>
        </p:txBody>
      </p:sp>
      <p:pic>
        <p:nvPicPr>
          <p:cNvPr id="4098" name="Picture 2" descr="C:\Users\Liz\AppData\Local\Microsoft\Windows\Temporary Internet Files\Content.IE5\QG5PA1BD\MP90044235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1" y="4005064"/>
            <a:ext cx="3293545"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672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the storage of CO</a:t>
            </a:r>
            <a:r>
              <a:rPr lang="en-US" dirty="0" smtClean="0">
                <a:latin typeface="Calibri"/>
              </a:rPr>
              <a:t>₂</a:t>
            </a:r>
            <a:r>
              <a:rPr lang="en-US" dirty="0" smtClean="0"/>
              <a:t> work?</a:t>
            </a:r>
            <a:endParaRPr lang="en-US" dirty="0"/>
          </a:p>
        </p:txBody>
      </p:sp>
      <p:sp>
        <p:nvSpPr>
          <p:cNvPr id="3" name="Content Placeholder 2"/>
          <p:cNvSpPr>
            <a:spLocks noGrp="1"/>
          </p:cNvSpPr>
          <p:nvPr>
            <p:ph idx="1"/>
          </p:nvPr>
        </p:nvSpPr>
        <p:spPr>
          <a:xfrm>
            <a:off x="1043492" y="2323652"/>
            <a:ext cx="7128908" cy="3508977"/>
          </a:xfrm>
        </p:spPr>
        <p:txBody>
          <a:bodyPr>
            <a:normAutofit/>
          </a:bodyPr>
          <a:lstStyle/>
          <a:p>
            <a:r>
              <a:rPr lang="en-US" sz="2800" dirty="0" smtClean="0"/>
              <a:t>Watch the following video to find out.</a:t>
            </a:r>
          </a:p>
          <a:p>
            <a:pPr lvl="1"/>
            <a:r>
              <a:rPr lang="en-US" sz="2800" dirty="0" smtClean="0"/>
              <a:t>Safe </a:t>
            </a:r>
            <a:r>
              <a:rPr lang="en-US" sz="2800" dirty="0"/>
              <a:t>storage: Closing the carbon </a:t>
            </a:r>
            <a:r>
              <a:rPr lang="en-US" sz="2800" dirty="0" smtClean="0"/>
              <a:t>loop</a:t>
            </a:r>
            <a:endParaRPr lang="en-US" sz="2800" dirty="0"/>
          </a:p>
        </p:txBody>
      </p:sp>
    </p:spTree>
    <p:extLst>
      <p:ext uri="{BB962C8B-B14F-4D97-AF65-F5344CB8AC3E}">
        <p14:creationId xmlns:p14="http://schemas.microsoft.com/office/powerpoint/2010/main" val="38196609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ZEP - Safe Storage_ Closing the carbon loop - CO2 Capture and Storag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600" y="980728"/>
            <a:ext cx="9168600" cy="5157192"/>
          </a:xfrm>
        </p:spPr>
      </p:pic>
      <p:sp>
        <p:nvSpPr>
          <p:cNvPr id="5" name="Rectangle 4"/>
          <p:cNvSpPr/>
          <p:nvPr/>
        </p:nvSpPr>
        <p:spPr>
          <a:xfrm>
            <a:off x="3795438" y="6304002"/>
            <a:ext cx="5328592" cy="276999"/>
          </a:xfrm>
          <a:prstGeom prst="rect">
            <a:avLst/>
          </a:prstGeom>
        </p:spPr>
        <p:txBody>
          <a:bodyPr wrap="square">
            <a:spAutoFit/>
          </a:bodyPr>
          <a:lstStyle/>
          <a:p>
            <a:pPr lvl="2"/>
            <a:r>
              <a:rPr lang="en-US" sz="1200" dirty="0">
                <a:solidFill>
                  <a:schemeClr val="accent6">
                    <a:lumMod val="75000"/>
                  </a:schemeClr>
                </a:solidFill>
                <a:hlinkClick r:id="rId5"/>
              </a:rPr>
              <a:t>http://www.youtube.com/watch?v=GglSLuWP5cM</a:t>
            </a:r>
            <a:r>
              <a:rPr lang="en-US" sz="1200" dirty="0">
                <a:solidFill>
                  <a:schemeClr val="accent6">
                    <a:lumMod val="75000"/>
                  </a:schemeClr>
                </a:solidFill>
              </a:rPr>
              <a:t> (3:42</a:t>
            </a:r>
            <a:r>
              <a:rPr lang="en-US" sz="1200" dirty="0" smtClean="0">
                <a:solidFill>
                  <a:schemeClr val="accent6">
                    <a:lumMod val="75000"/>
                  </a:schemeClr>
                </a:solidFill>
              </a:rPr>
              <a:t>)</a:t>
            </a:r>
            <a:endParaRPr lang="en-US" sz="2800" dirty="0"/>
          </a:p>
        </p:txBody>
      </p:sp>
    </p:spTree>
    <p:extLst>
      <p:ext uri="{BB962C8B-B14F-4D97-AF65-F5344CB8AC3E}">
        <p14:creationId xmlns:p14="http://schemas.microsoft.com/office/powerpoint/2010/main" val="1902317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668" y="836712"/>
            <a:ext cx="5872616" cy="504056"/>
          </a:xfrm>
        </p:spPr>
        <p:txBody>
          <a:bodyPr>
            <a:normAutofit fontScale="90000"/>
          </a:bodyPr>
          <a:lstStyle/>
          <a:p>
            <a:r>
              <a:rPr lang="en-CA" dirty="0"/>
              <a:t/>
            </a:r>
            <a:br>
              <a:rPr lang="en-CA" dirty="0"/>
            </a:br>
            <a:endParaRPr lang="en-US" dirty="0"/>
          </a:p>
        </p:txBody>
      </p:sp>
      <p:pic>
        <p:nvPicPr>
          <p:cNvPr id="11" name="Picture 7" descr="http://www.ipac-co2.com/galleries/8/0000/0466/ipac-co2-carbon-capture-CO2-source-sparation-plant-compression-unit-transport-injection.gif"/>
          <p:cNvPicPr>
            <a:picLocks noGrp="1" noChangeAspect="1" noChangeArrowheads="1" noCrop="1"/>
          </p:cNvPicPr>
          <p:nvPr>
            <p:ph idx="1"/>
          </p:nvPr>
        </p:nvPicPr>
        <p:blipFill>
          <a:blip r:embed="rId2" cstate="print"/>
          <a:srcRect/>
          <a:stretch>
            <a:fillRect/>
          </a:stretch>
        </p:blipFill>
        <p:spPr bwMode="auto">
          <a:xfrm>
            <a:off x="1043608" y="836712"/>
            <a:ext cx="6958306" cy="4605395"/>
          </a:xfrm>
          <a:prstGeom prst="rect">
            <a:avLst/>
          </a:prstGeom>
          <a:noFill/>
        </p:spPr>
      </p:pic>
      <p:sp>
        <p:nvSpPr>
          <p:cNvPr id="5" name="Rectangle 4"/>
          <p:cNvSpPr/>
          <p:nvPr/>
        </p:nvSpPr>
        <p:spPr>
          <a:xfrm>
            <a:off x="1475656" y="5661248"/>
            <a:ext cx="6192688" cy="261610"/>
          </a:xfrm>
          <a:prstGeom prst="rect">
            <a:avLst/>
          </a:prstGeom>
        </p:spPr>
        <p:txBody>
          <a:bodyPr wrap="square">
            <a:spAutoFit/>
          </a:bodyPr>
          <a:lstStyle/>
          <a:p>
            <a:r>
              <a:rPr lang="en-CA" sz="1100" dirty="0"/>
              <a:t>CO2 Capture Visual - http://www.ipac-co2.com/about-co2-storage/how-ccs-works</a:t>
            </a:r>
            <a:endParaRPr lang="en-US" sz="1100" dirty="0"/>
          </a:p>
        </p:txBody>
      </p:sp>
    </p:spTree>
    <p:extLst>
      <p:ext uri="{BB962C8B-B14F-4D97-AF65-F5344CB8AC3E}">
        <p14:creationId xmlns:p14="http://schemas.microsoft.com/office/powerpoint/2010/main" val="4102703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20688"/>
            <a:ext cx="7024744" cy="1143000"/>
          </a:xfrm>
        </p:spPr>
        <p:txBody>
          <a:bodyPr/>
          <a:lstStyle/>
          <a:p>
            <a:r>
              <a:rPr lang="en-US" dirty="0" smtClean="0"/>
              <a:t>What is CO₂?</a:t>
            </a:r>
            <a:endParaRPr lang="en-US" dirty="0"/>
          </a:p>
        </p:txBody>
      </p:sp>
      <p:sp>
        <p:nvSpPr>
          <p:cNvPr id="3" name="Content Placeholder 2"/>
          <p:cNvSpPr>
            <a:spLocks noGrp="1"/>
          </p:cNvSpPr>
          <p:nvPr>
            <p:ph idx="1"/>
          </p:nvPr>
        </p:nvSpPr>
        <p:spPr>
          <a:xfrm>
            <a:off x="899592" y="1772816"/>
            <a:ext cx="6776752" cy="4059813"/>
          </a:xfrm>
        </p:spPr>
        <p:txBody>
          <a:bodyPr/>
          <a:lstStyle/>
          <a:p>
            <a:r>
              <a:rPr lang="en-US" dirty="0"/>
              <a:t>CO₂ is natural in the atmosphere, and we need it in small amounts to keep our planet warm. BUT when people cut down trees, mine for metals and minerals, and burn fossil fuels; it adds too much CO₂ to the atmosphere. </a:t>
            </a:r>
          </a:p>
        </p:txBody>
      </p:sp>
      <p:pic>
        <p:nvPicPr>
          <p:cNvPr id="4" name="Picture 4" descr="C:\Users\Liz\AppData\Local\Microsoft\Windows\Temporary Internet Files\Content.IE5\QG5PA1BD\MC90013263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4455961"/>
            <a:ext cx="1023881" cy="87109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iz\AppData\Local\Microsoft\Windows\Temporary Internet Files\Content.IE5\3C3WMUVY\MC90021491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7" y="4373458"/>
            <a:ext cx="1152129" cy="11833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iz\AppData\Local\Microsoft\Windows\Temporary Internet Files\Content.IE5\BF5GB9PS\MC90023060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0521" y="4377522"/>
            <a:ext cx="1153456" cy="106669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Liz\AppData\Local\Microsoft\Windows\Temporary Internet Files\Content.IE5\HDII7JL7\MM900283619[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472435"/>
            <a:ext cx="838146" cy="83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24945" y="4444952"/>
            <a:ext cx="576064" cy="1015663"/>
          </a:xfrm>
          <a:prstGeom prst="rect">
            <a:avLst/>
          </a:prstGeom>
        </p:spPr>
        <p:txBody>
          <a:bodyPr wrap="square">
            <a:spAutoFit/>
          </a:bodyPr>
          <a:lstStyle/>
          <a:p>
            <a:r>
              <a:rPr lang="en-US" sz="6000" b="1" dirty="0"/>
              <a:t>=</a:t>
            </a:r>
          </a:p>
        </p:txBody>
      </p:sp>
      <p:sp>
        <p:nvSpPr>
          <p:cNvPr id="6" name="Rectangle 5"/>
          <p:cNvSpPr/>
          <p:nvPr/>
        </p:nvSpPr>
        <p:spPr>
          <a:xfrm>
            <a:off x="2005366" y="4451386"/>
            <a:ext cx="646331" cy="1015663"/>
          </a:xfrm>
          <a:prstGeom prst="rect">
            <a:avLst/>
          </a:prstGeom>
        </p:spPr>
        <p:txBody>
          <a:bodyPr wrap="none">
            <a:spAutoFit/>
          </a:bodyPr>
          <a:lstStyle/>
          <a:p>
            <a:r>
              <a:rPr lang="en-US" sz="6000" b="1" dirty="0"/>
              <a:t>+</a:t>
            </a:r>
          </a:p>
        </p:txBody>
      </p:sp>
      <p:sp>
        <p:nvSpPr>
          <p:cNvPr id="7" name="Rectangle 6"/>
          <p:cNvSpPr/>
          <p:nvPr/>
        </p:nvSpPr>
        <p:spPr>
          <a:xfrm>
            <a:off x="4067944" y="4428551"/>
            <a:ext cx="646331" cy="1015663"/>
          </a:xfrm>
          <a:prstGeom prst="rect">
            <a:avLst/>
          </a:prstGeom>
        </p:spPr>
        <p:txBody>
          <a:bodyPr wrap="none">
            <a:spAutoFit/>
          </a:bodyPr>
          <a:lstStyle/>
          <a:p>
            <a:r>
              <a:rPr lang="en-US" sz="6000" b="1" dirty="0"/>
              <a:t>+</a:t>
            </a:r>
          </a:p>
        </p:txBody>
      </p:sp>
    </p:spTree>
    <p:extLst>
      <p:ext uri="{BB962C8B-B14F-4D97-AF65-F5344CB8AC3E}">
        <p14:creationId xmlns:p14="http://schemas.microsoft.com/office/powerpoint/2010/main" val="10826385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129528"/>
          </a:xfrm>
        </p:spPr>
        <p:txBody>
          <a:bodyPr>
            <a:normAutofit/>
          </a:bodyPr>
          <a:lstStyle/>
          <a:p>
            <a:r>
              <a:rPr lang="en-CA" u="sng" dirty="0">
                <a:solidFill>
                  <a:schemeClr val="accent6">
                    <a:lumMod val="75000"/>
                  </a:schemeClr>
                </a:solidFill>
                <a:hlinkClick r:id="rId2"/>
              </a:rPr>
              <a:t>http://www.youtube.com/watch?v=1W87YRboM6A</a:t>
            </a:r>
            <a:r>
              <a:rPr lang="en-CA" dirty="0">
                <a:solidFill>
                  <a:schemeClr val="accent6">
                    <a:lumMod val="75000"/>
                  </a:schemeClr>
                </a:solidFill>
              </a:rPr>
              <a:t> (7:12)</a:t>
            </a:r>
            <a:br>
              <a:rPr lang="en-CA" dirty="0">
                <a:solidFill>
                  <a:schemeClr val="accent6">
                    <a:lumMod val="75000"/>
                  </a:schemeClr>
                </a:solidFill>
              </a:rPr>
            </a:br>
            <a:endParaRPr lang="en-CA" dirty="0"/>
          </a:p>
        </p:txBody>
      </p:sp>
      <p:sp>
        <p:nvSpPr>
          <p:cNvPr id="5" name="Rectangle 4"/>
          <p:cNvSpPr/>
          <p:nvPr/>
        </p:nvSpPr>
        <p:spPr>
          <a:xfrm>
            <a:off x="4788024" y="6578072"/>
            <a:ext cx="4501008" cy="276999"/>
          </a:xfrm>
          <a:prstGeom prst="rect">
            <a:avLst/>
          </a:prstGeom>
        </p:spPr>
        <p:txBody>
          <a:bodyPr wrap="square">
            <a:spAutoFit/>
          </a:bodyPr>
          <a:lstStyle/>
          <a:p>
            <a:r>
              <a:rPr lang="en-CA" sz="1200" u="sng" dirty="0">
                <a:solidFill>
                  <a:schemeClr val="accent6">
                    <a:lumMod val="75000"/>
                  </a:schemeClr>
                </a:solidFill>
                <a:hlinkClick r:id="rId2"/>
              </a:rPr>
              <a:t>http://</a:t>
            </a:r>
            <a:r>
              <a:rPr lang="en-CA" sz="1200" u="sng" dirty="0" smtClean="0">
                <a:solidFill>
                  <a:schemeClr val="accent6">
                    <a:lumMod val="75000"/>
                  </a:schemeClr>
                </a:solidFill>
                <a:hlinkClick r:id="rId2"/>
              </a:rPr>
              <a:t>www.youtube.com/watch?v=1W87YRboM6A</a:t>
            </a:r>
            <a:r>
              <a:rPr lang="en-CA" sz="1200" dirty="0" smtClean="0">
                <a:solidFill>
                  <a:schemeClr val="accent6">
                    <a:lumMod val="75000"/>
                  </a:schemeClr>
                </a:solidFill>
              </a:rPr>
              <a:t> (7:12)</a:t>
            </a:r>
            <a:endParaRPr lang="en-CA" sz="1200" dirty="0">
              <a:solidFill>
                <a:schemeClr val="accent6">
                  <a:lumMod val="75000"/>
                </a:schemeClr>
              </a:solidFill>
            </a:endParaRPr>
          </a:p>
        </p:txBody>
      </p:sp>
    </p:spTree>
    <p:extLst>
      <p:ext uri="{BB962C8B-B14F-4D97-AF65-F5344CB8AC3E}">
        <p14:creationId xmlns:p14="http://schemas.microsoft.com/office/powerpoint/2010/main" val="15857909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the CO</a:t>
            </a:r>
            <a:r>
              <a:rPr lang="en-US" dirty="0" smtClean="0">
                <a:latin typeface="Calibri"/>
              </a:rPr>
              <a:t>₂</a:t>
            </a:r>
            <a:r>
              <a:rPr lang="en-US" dirty="0" smtClean="0"/>
              <a:t> go?</a:t>
            </a:r>
            <a:endParaRPr lang="en-US" dirty="0"/>
          </a:p>
        </p:txBody>
      </p:sp>
      <p:sp>
        <p:nvSpPr>
          <p:cNvPr id="3" name="Content Placeholder 2"/>
          <p:cNvSpPr>
            <a:spLocks noGrp="1"/>
          </p:cNvSpPr>
          <p:nvPr>
            <p:ph idx="1"/>
          </p:nvPr>
        </p:nvSpPr>
        <p:spPr/>
        <p:txBody>
          <a:bodyPr/>
          <a:lstStyle/>
          <a:p>
            <a:r>
              <a:rPr lang="en-US" dirty="0" smtClean="0"/>
              <a:t>It needs to go deep underground into a stable formation.</a:t>
            </a:r>
          </a:p>
          <a:p>
            <a:r>
              <a:rPr lang="en-US" dirty="0" smtClean="0"/>
              <a:t>It can’t be stored near the edges of plate tectonics. </a:t>
            </a:r>
            <a:endParaRPr lang="en-US" dirty="0"/>
          </a:p>
          <a:p>
            <a:r>
              <a:rPr lang="en-US" dirty="0" smtClean="0"/>
              <a:t>It sometimes get stored in old oil fields. </a:t>
            </a:r>
          </a:p>
          <a:p>
            <a:pPr lvl="1"/>
            <a:r>
              <a:rPr lang="en-US" dirty="0" smtClean="0"/>
              <a:t>It needs to be deep enough and sealed properly so that the CO</a:t>
            </a:r>
            <a:r>
              <a:rPr lang="en-US" dirty="0" smtClean="0">
                <a:latin typeface="Calibri"/>
              </a:rPr>
              <a:t>₂</a:t>
            </a:r>
            <a:r>
              <a:rPr lang="en-US" dirty="0" smtClean="0"/>
              <a:t> doesn’t escape.</a:t>
            </a:r>
          </a:p>
          <a:p>
            <a:endParaRPr lang="en-US" dirty="0"/>
          </a:p>
        </p:txBody>
      </p:sp>
    </p:spTree>
    <p:extLst>
      <p:ext uri="{BB962C8B-B14F-4D97-AF65-F5344CB8AC3E}">
        <p14:creationId xmlns:p14="http://schemas.microsoft.com/office/powerpoint/2010/main" val="3972580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980728"/>
            <a:ext cx="6808720" cy="216024"/>
          </a:xfrm>
        </p:spPr>
        <p:txBody>
          <a:bodyPr>
            <a:normAutofit fontScale="90000"/>
          </a:bodyPr>
          <a:lstStyle/>
          <a:p>
            <a:endParaRPr lang="en-US"/>
          </a:p>
        </p:txBody>
      </p:sp>
      <p:pic>
        <p:nvPicPr>
          <p:cNvPr id="5" name="Picture 2" descr="Carbon Capture &amp; Sequestration Flow Char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12776"/>
            <a:ext cx="715885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955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024744" cy="1143000"/>
          </a:xfrm>
        </p:spPr>
        <p:txBody>
          <a:bodyPr>
            <a:normAutofit fontScale="90000"/>
          </a:bodyPr>
          <a:lstStyle/>
          <a:p>
            <a:r>
              <a:rPr lang="en-CA" dirty="0" smtClean="0"/>
              <a:t>Activity: Carbon Capture and Storage Web Quest</a:t>
            </a:r>
            <a:endParaRPr lang="en-C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08920"/>
            <a:ext cx="7024744" cy="1143000"/>
          </a:xfrm>
        </p:spPr>
        <p:txBody>
          <a:bodyPr>
            <a:normAutofit fontScale="90000"/>
          </a:bodyPr>
          <a:lstStyle/>
          <a:p>
            <a:r>
              <a:rPr lang="en-CA" dirty="0" smtClean="0"/>
              <a:t>Activity: Measuring the Permeability of CO</a:t>
            </a:r>
            <a:r>
              <a:rPr lang="en-CA" baseline="-25000" dirty="0" smtClean="0"/>
              <a:t>2</a:t>
            </a:r>
            <a:r>
              <a:rPr lang="en-CA" dirty="0" smtClean="0"/>
              <a:t> Caps</a:t>
            </a:r>
            <a:endParaRPr lang="en-CA"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476672"/>
            <a:ext cx="6880728" cy="792088"/>
          </a:xfrm>
        </p:spPr>
        <p:txBody>
          <a:bodyPr/>
          <a:lstStyle/>
          <a:p>
            <a:r>
              <a:rPr lang="en-US" dirty="0" smtClean="0"/>
              <a:t>Where do they use CCS?</a:t>
            </a:r>
            <a:endParaRPr lang="en-US" dirty="0"/>
          </a:p>
        </p:txBody>
      </p:sp>
      <p:sp>
        <p:nvSpPr>
          <p:cNvPr id="3" name="Content Placeholder 2"/>
          <p:cNvSpPr>
            <a:spLocks noGrp="1"/>
          </p:cNvSpPr>
          <p:nvPr>
            <p:ph idx="1"/>
          </p:nvPr>
        </p:nvSpPr>
        <p:spPr>
          <a:xfrm>
            <a:off x="971600" y="1268760"/>
            <a:ext cx="6849209" cy="5112568"/>
          </a:xfrm>
        </p:spPr>
        <p:txBody>
          <a:bodyPr/>
          <a:lstStyle/>
          <a:p>
            <a:r>
              <a:rPr lang="en-US" dirty="0" smtClean="0"/>
              <a:t>There are over 100 facilities worldwide that use CCS.</a:t>
            </a:r>
          </a:p>
        </p:txBody>
      </p:sp>
      <p:graphicFrame>
        <p:nvGraphicFramePr>
          <p:cNvPr id="4" name="Table 3"/>
          <p:cNvGraphicFramePr>
            <a:graphicFrameLocks noGrp="1"/>
          </p:cNvGraphicFramePr>
          <p:nvPr>
            <p:extLst>
              <p:ext uri="{D42A27DB-BD31-4B8C-83A1-F6EECF244321}">
                <p14:modId xmlns:p14="http://schemas.microsoft.com/office/powerpoint/2010/main" val="2531598260"/>
              </p:ext>
            </p:extLst>
          </p:nvPr>
        </p:nvGraphicFramePr>
        <p:xfrm>
          <a:off x="1331640" y="2204864"/>
          <a:ext cx="6096000" cy="2123440"/>
        </p:xfrm>
        <a:graphic>
          <a:graphicData uri="http://schemas.openxmlformats.org/drawingml/2006/table">
            <a:tbl>
              <a:tblPr firstRow="1" bandRow="1">
                <a:tableStyleId>{5C22544A-7EE6-4342-B048-85BDC9FD1C3A}</a:tableStyleId>
              </a:tblPr>
              <a:tblGrid>
                <a:gridCol w="3048000"/>
                <a:gridCol w="3048000"/>
              </a:tblGrid>
              <a:tr h="496064">
                <a:tc>
                  <a:txBody>
                    <a:bodyPr/>
                    <a:lstStyle/>
                    <a:p>
                      <a:r>
                        <a:rPr lang="en-US" dirty="0" smtClean="0"/>
                        <a:t>Where</a:t>
                      </a:r>
                      <a:endParaRPr lang="en-US" dirty="0"/>
                    </a:p>
                  </a:txBody>
                  <a:tcPr/>
                </a:tc>
                <a:tc>
                  <a:txBody>
                    <a:bodyPr/>
                    <a:lstStyle/>
                    <a:p>
                      <a:r>
                        <a:rPr lang="en-US" dirty="0" smtClean="0"/>
                        <a:t>Tonnes</a:t>
                      </a:r>
                      <a:r>
                        <a:rPr lang="en-US" baseline="0" dirty="0" smtClean="0"/>
                        <a:t> of carbon stored per year</a:t>
                      </a:r>
                      <a:endParaRPr lang="en-US" dirty="0"/>
                    </a:p>
                  </a:txBody>
                  <a:tcPr/>
                </a:tc>
              </a:tr>
              <a:tr h="370840">
                <a:tc>
                  <a:txBody>
                    <a:bodyPr/>
                    <a:lstStyle/>
                    <a:p>
                      <a:r>
                        <a:rPr lang="en-US" dirty="0" err="1" smtClean="0"/>
                        <a:t>Snohvit</a:t>
                      </a:r>
                      <a:r>
                        <a:rPr lang="en-US" dirty="0" smtClean="0"/>
                        <a:t>, Norway</a:t>
                      </a:r>
                      <a:endParaRPr lang="en-US" dirty="0"/>
                    </a:p>
                  </a:txBody>
                  <a:tcPr/>
                </a:tc>
                <a:tc>
                  <a:txBody>
                    <a:bodyPr/>
                    <a:lstStyle/>
                    <a:p>
                      <a:r>
                        <a:rPr lang="en-US" dirty="0" smtClean="0"/>
                        <a:t>700 000</a:t>
                      </a:r>
                      <a:endParaRPr lang="en-US" dirty="0"/>
                    </a:p>
                  </a:txBody>
                  <a:tcPr/>
                </a:tc>
              </a:tr>
              <a:tr h="370840">
                <a:tc>
                  <a:txBody>
                    <a:bodyPr/>
                    <a:lstStyle/>
                    <a:p>
                      <a:r>
                        <a:rPr lang="en-US" dirty="0" err="1" smtClean="0"/>
                        <a:t>Sleipner</a:t>
                      </a:r>
                      <a:r>
                        <a:rPr lang="en-US" dirty="0" smtClean="0"/>
                        <a:t>,</a:t>
                      </a:r>
                      <a:r>
                        <a:rPr lang="en-US" baseline="0" dirty="0" smtClean="0"/>
                        <a:t> Norway</a:t>
                      </a:r>
                      <a:endParaRPr lang="en-US" dirty="0"/>
                    </a:p>
                  </a:txBody>
                  <a:tcPr/>
                </a:tc>
                <a:tc>
                  <a:txBody>
                    <a:bodyPr/>
                    <a:lstStyle/>
                    <a:p>
                      <a:r>
                        <a:rPr lang="en-US" dirty="0" smtClean="0"/>
                        <a:t>1 000 000</a:t>
                      </a:r>
                      <a:endParaRPr lang="en-US" dirty="0"/>
                    </a:p>
                  </a:txBody>
                  <a:tcPr/>
                </a:tc>
              </a:tr>
              <a:tr h="370840">
                <a:tc>
                  <a:txBody>
                    <a:bodyPr/>
                    <a:lstStyle/>
                    <a:p>
                      <a:r>
                        <a:rPr lang="en-US" dirty="0" smtClean="0"/>
                        <a:t>Salah,</a:t>
                      </a:r>
                      <a:r>
                        <a:rPr lang="en-US" baseline="0" dirty="0" smtClean="0"/>
                        <a:t> Nigeria</a:t>
                      </a:r>
                      <a:endParaRPr lang="en-US" dirty="0"/>
                    </a:p>
                  </a:txBody>
                  <a:tcPr/>
                </a:tc>
                <a:tc>
                  <a:txBody>
                    <a:bodyPr/>
                    <a:lstStyle/>
                    <a:p>
                      <a:r>
                        <a:rPr lang="en-US" dirty="0" smtClean="0"/>
                        <a:t>1 200 000</a:t>
                      </a:r>
                      <a:endParaRPr lang="en-US" dirty="0"/>
                    </a:p>
                  </a:txBody>
                  <a:tcPr/>
                </a:tc>
              </a:tr>
              <a:tr h="370840">
                <a:tc>
                  <a:txBody>
                    <a:bodyPr/>
                    <a:lstStyle/>
                    <a:p>
                      <a:r>
                        <a:rPr lang="en-US" dirty="0" smtClean="0"/>
                        <a:t>Oklahoma, United States</a:t>
                      </a:r>
                      <a:endParaRPr lang="en-US" dirty="0"/>
                    </a:p>
                  </a:txBody>
                  <a:tcPr/>
                </a:tc>
                <a:tc>
                  <a:txBody>
                    <a:bodyPr/>
                    <a:lstStyle/>
                    <a:p>
                      <a:r>
                        <a:rPr lang="en-US" dirty="0" smtClean="0"/>
                        <a:t>680 000</a:t>
                      </a:r>
                      <a:endParaRPr lang="en-US" dirty="0"/>
                    </a:p>
                  </a:txBody>
                  <a:tcPr/>
                </a:tc>
              </a:tr>
            </a:tbl>
          </a:graphicData>
        </a:graphic>
      </p:graphicFrame>
      <p:pic>
        <p:nvPicPr>
          <p:cNvPr id="5" name="Picture 5" descr="C:\Users\c.treptau\AppData\Local\Microsoft\Windows\Temporary Internet Files\Content.IE5\LOUBSVII\MC90043806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9250" y="3540112"/>
            <a:ext cx="3085351" cy="3085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5817" y="5247894"/>
            <a:ext cx="685800" cy="5974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53762" y="5678374"/>
            <a:ext cx="417007" cy="369332"/>
          </a:xfrm>
          <a:prstGeom prst="rect">
            <a:avLst/>
          </a:prstGeom>
        </p:spPr>
        <p:txBody>
          <a:bodyPr wrap="square">
            <a:spAutoFit/>
          </a:bodyPr>
          <a:lstStyle/>
          <a:p>
            <a:r>
              <a:rPr lang="en-US" b="1" dirty="0"/>
              <a:t>=</a:t>
            </a:r>
            <a:endParaRPr lang="en-US" dirty="0"/>
          </a:p>
        </p:txBody>
      </p:sp>
      <p:grpSp>
        <p:nvGrpSpPr>
          <p:cNvPr id="9" name="Group 8"/>
          <p:cNvGrpSpPr/>
          <p:nvPr/>
        </p:nvGrpSpPr>
        <p:grpSpPr>
          <a:xfrm>
            <a:off x="5160786" y="3302113"/>
            <a:ext cx="3498674" cy="2440142"/>
            <a:chOff x="5119551" y="4227799"/>
            <a:chExt cx="3498674" cy="2440142"/>
          </a:xfrm>
        </p:grpSpPr>
        <p:pic>
          <p:nvPicPr>
            <p:cNvPr id="28" name="Picture 27"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139" y="4651285"/>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545" y="594657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287" y="5168617"/>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551" y="549461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5520" y="5537537"/>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1151" y="5697111"/>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2425" y="4227799"/>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5514" y="6070486"/>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8154" y="444127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1254" y="5444979"/>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994" y="5048582"/>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7523" y="5836265"/>
              <a:ext cx="685800" cy="597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683547" y="4226137"/>
            <a:ext cx="2312124" cy="2483949"/>
            <a:chOff x="6227719" y="4246311"/>
            <a:chExt cx="2312124" cy="2483949"/>
          </a:xfrm>
        </p:grpSpPr>
        <p:pic>
          <p:nvPicPr>
            <p:cNvPr id="17"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342129"/>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0087" y="5697111"/>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757" y="4723066"/>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043" y="5762429"/>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5013" y="6132805"/>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19" y="5033168"/>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3674" y="4246311"/>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8171" y="527877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4448" y="479012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043" y="5257995"/>
              <a:ext cx="685800" cy="597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6243991" y="4732790"/>
            <a:ext cx="2328768" cy="1379841"/>
            <a:chOff x="2933522" y="4826838"/>
            <a:chExt cx="2328768" cy="1379841"/>
          </a:xfrm>
        </p:grpSpPr>
        <p:grpSp>
          <p:nvGrpSpPr>
            <p:cNvPr id="11" name="Group 10"/>
            <p:cNvGrpSpPr/>
            <p:nvPr/>
          </p:nvGrpSpPr>
          <p:grpSpPr>
            <a:xfrm>
              <a:off x="2933522" y="4826838"/>
              <a:ext cx="2328768" cy="1379841"/>
              <a:chOff x="6268772" y="4681315"/>
              <a:chExt cx="2328768" cy="1379841"/>
            </a:xfrm>
          </p:grpSpPr>
          <p:pic>
            <p:nvPicPr>
              <p:cNvPr id="12"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681315"/>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9272" y="523881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772" y="5275334"/>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488" y="473444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1740" y="5463701"/>
                <a:ext cx="685800" cy="59745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0690" y="5294497"/>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726" y="4879963"/>
              <a:ext cx="768324" cy="669348"/>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ectangle 67"/>
          <p:cNvSpPr/>
          <p:nvPr/>
        </p:nvSpPr>
        <p:spPr>
          <a:xfrm>
            <a:off x="1695429" y="5680243"/>
            <a:ext cx="2725426" cy="338554"/>
          </a:xfrm>
          <a:prstGeom prst="rect">
            <a:avLst/>
          </a:prstGeom>
        </p:spPr>
        <p:txBody>
          <a:bodyPr wrap="none">
            <a:spAutoFit/>
          </a:bodyPr>
          <a:lstStyle/>
          <a:p>
            <a:r>
              <a:rPr lang="en-US" sz="1600" dirty="0" smtClean="0"/>
              <a:t>100 000 </a:t>
            </a:r>
            <a:r>
              <a:rPr lang="en-US" sz="1600" dirty="0"/>
              <a:t>tonnes of Carbon</a:t>
            </a:r>
          </a:p>
        </p:txBody>
      </p:sp>
      <p:grpSp>
        <p:nvGrpSpPr>
          <p:cNvPr id="91" name="Group 90"/>
          <p:cNvGrpSpPr/>
          <p:nvPr/>
        </p:nvGrpSpPr>
        <p:grpSpPr>
          <a:xfrm>
            <a:off x="6664578" y="5188911"/>
            <a:ext cx="1994900" cy="1237053"/>
            <a:chOff x="1406142" y="4370901"/>
            <a:chExt cx="1994900" cy="1237053"/>
          </a:xfrm>
        </p:grpSpPr>
        <p:pic>
          <p:nvPicPr>
            <p:cNvPr id="69"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769" y="4825931"/>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Users\c.treptau\AppData\Local\Microsoft\Windows\Temporary Internet Files\Content.IE5\KY5M7G6H\MC91021636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2926" y="4370901"/>
              <a:ext cx="626184" cy="545519"/>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oup 89"/>
            <p:cNvGrpSpPr/>
            <p:nvPr/>
          </p:nvGrpSpPr>
          <p:grpSpPr>
            <a:xfrm>
              <a:off x="1406142" y="4476601"/>
              <a:ext cx="1994900" cy="1131353"/>
              <a:chOff x="1406142" y="4415128"/>
              <a:chExt cx="1994900" cy="1131353"/>
            </a:xfrm>
          </p:grpSpPr>
          <p:grpSp>
            <p:nvGrpSpPr>
              <p:cNvPr id="89" name="Group 88"/>
              <p:cNvGrpSpPr/>
              <p:nvPr/>
            </p:nvGrpSpPr>
            <p:grpSpPr>
              <a:xfrm>
                <a:off x="2473192" y="4603839"/>
                <a:ext cx="927850" cy="942642"/>
                <a:chOff x="2473192" y="4603839"/>
                <a:chExt cx="927850" cy="942642"/>
              </a:xfrm>
            </p:grpSpPr>
            <p:pic>
              <p:nvPicPr>
                <p:cNvPr id="70"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242" y="4603839"/>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3192" y="4949026"/>
                  <a:ext cx="685800" cy="597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74"/>
              <p:cNvGrpSpPr/>
              <p:nvPr/>
            </p:nvGrpSpPr>
            <p:grpSpPr>
              <a:xfrm>
                <a:off x="1406142" y="4415128"/>
                <a:ext cx="1430887" cy="843057"/>
                <a:chOff x="1385205" y="4485333"/>
                <a:chExt cx="1371600" cy="831417"/>
              </a:xfrm>
            </p:grpSpPr>
            <p:pic>
              <p:nvPicPr>
                <p:cNvPr id="72"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005" y="4485333"/>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205" y="4719295"/>
                  <a:ext cx="685800" cy="597455"/>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92"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962" y="5597589"/>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947" y="523583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2027" y="4659150"/>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4124" y="4103446"/>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47" y="4491256"/>
            <a:ext cx="685800" cy="59745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Users\c.treptau\AppData\Local\Microsoft\Windows\Temporary Internet Files\Content.IE5\KY5M7G6H\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925" y="4821601"/>
            <a:ext cx="685800" cy="5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6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692696"/>
            <a:ext cx="6840760" cy="576064"/>
          </a:xfrm>
        </p:spPr>
        <p:txBody>
          <a:bodyPr>
            <a:normAutofit fontScale="90000"/>
          </a:bodyPr>
          <a:lstStyle/>
          <a:p>
            <a:r>
              <a:rPr lang="en-US" dirty="0" smtClean="0"/>
              <a:t>Do we use CCS in Canada?</a:t>
            </a:r>
            <a:endParaRPr lang="en-US" dirty="0"/>
          </a:p>
        </p:txBody>
      </p:sp>
      <p:sp>
        <p:nvSpPr>
          <p:cNvPr id="3" name="Content Placeholder 2"/>
          <p:cNvSpPr>
            <a:spLocks noGrp="1"/>
          </p:cNvSpPr>
          <p:nvPr>
            <p:ph idx="1"/>
          </p:nvPr>
        </p:nvSpPr>
        <p:spPr>
          <a:xfrm>
            <a:off x="971600" y="1412776"/>
            <a:ext cx="6849209" cy="4419853"/>
          </a:xfrm>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28587937"/>
              </p:ext>
            </p:extLst>
          </p:nvPr>
        </p:nvGraphicFramePr>
        <p:xfrm>
          <a:off x="1115616" y="1340769"/>
          <a:ext cx="6408712" cy="3814151"/>
        </p:xfrm>
        <a:graphic>
          <a:graphicData uri="http://schemas.openxmlformats.org/drawingml/2006/table">
            <a:tbl>
              <a:tblPr firstRow="1" bandRow="1">
                <a:tableStyleId>{5C22544A-7EE6-4342-B048-85BDC9FD1C3A}</a:tableStyleId>
              </a:tblPr>
              <a:tblGrid>
                <a:gridCol w="3028074"/>
                <a:gridCol w="2346759"/>
                <a:gridCol w="1033879"/>
              </a:tblGrid>
              <a:tr h="757007">
                <a:tc>
                  <a:txBody>
                    <a:bodyPr/>
                    <a:lstStyle/>
                    <a:p>
                      <a:r>
                        <a:rPr lang="en-US" dirty="0" smtClean="0"/>
                        <a:t>Where?</a:t>
                      </a:r>
                      <a:endParaRPr lang="en-US" dirty="0"/>
                    </a:p>
                  </a:txBody>
                  <a:tcPr/>
                </a:tc>
                <a:tc>
                  <a:txBody>
                    <a:bodyPr/>
                    <a:lstStyle/>
                    <a:p>
                      <a:r>
                        <a:rPr lang="en-US" dirty="0" smtClean="0"/>
                        <a:t>Tonnes of carbon</a:t>
                      </a:r>
                      <a:r>
                        <a:rPr lang="en-US" baseline="0" dirty="0" smtClean="0"/>
                        <a:t> that will be stored per year</a:t>
                      </a:r>
                      <a:endParaRPr lang="en-US" dirty="0"/>
                    </a:p>
                  </a:txBody>
                  <a:tcPr/>
                </a:tc>
                <a:tc>
                  <a:txBody>
                    <a:bodyPr/>
                    <a:lstStyle/>
                    <a:p>
                      <a:r>
                        <a:rPr lang="en-US" dirty="0" smtClean="0"/>
                        <a:t>When?</a:t>
                      </a:r>
                      <a:endParaRPr lang="en-US" dirty="0"/>
                    </a:p>
                  </a:txBody>
                  <a:tcPr/>
                </a:tc>
              </a:tr>
              <a:tr h="529905">
                <a:tc>
                  <a:txBody>
                    <a:bodyPr/>
                    <a:lstStyle/>
                    <a:p>
                      <a:pPr marL="0" indent="0">
                        <a:buFont typeface="+mj-lt"/>
                        <a:buNone/>
                      </a:pPr>
                      <a:r>
                        <a:rPr lang="en-US" dirty="0" err="1" smtClean="0"/>
                        <a:t>Weyburn</a:t>
                      </a:r>
                      <a:r>
                        <a:rPr lang="en-US" dirty="0" smtClean="0"/>
                        <a:t>, Sask.</a:t>
                      </a:r>
                      <a:endParaRPr lang="en-US" dirty="0"/>
                    </a:p>
                  </a:txBody>
                  <a:tcPr/>
                </a:tc>
                <a:tc>
                  <a:txBody>
                    <a:bodyPr/>
                    <a:lstStyle/>
                    <a:p>
                      <a:r>
                        <a:rPr lang="en-US" dirty="0" smtClean="0"/>
                        <a:t>2 000 000</a:t>
                      </a:r>
                      <a:endParaRPr lang="en-US" dirty="0"/>
                    </a:p>
                  </a:txBody>
                  <a:tcPr/>
                </a:tc>
                <a:tc>
                  <a:txBody>
                    <a:bodyPr/>
                    <a:lstStyle/>
                    <a:p>
                      <a:r>
                        <a:rPr lang="en-US" dirty="0" smtClean="0"/>
                        <a:t>2010</a:t>
                      </a:r>
                      <a:endParaRPr lang="en-US" dirty="0"/>
                    </a:p>
                  </a:txBody>
                  <a:tcPr/>
                </a:tc>
              </a:tr>
              <a:tr h="529905">
                <a:tc>
                  <a:txBody>
                    <a:bodyPr/>
                    <a:lstStyle/>
                    <a:p>
                      <a:pPr marL="0" indent="0">
                        <a:buFont typeface="+mj-lt"/>
                        <a:buNone/>
                      </a:pPr>
                      <a:r>
                        <a:rPr lang="en-US" dirty="0" smtClean="0"/>
                        <a:t>Boundary</a:t>
                      </a:r>
                      <a:r>
                        <a:rPr lang="en-US" baseline="0" dirty="0" smtClean="0"/>
                        <a:t> Dam in Southern Sask.</a:t>
                      </a:r>
                      <a:endParaRPr lang="en-US" dirty="0"/>
                    </a:p>
                  </a:txBody>
                  <a:tcPr/>
                </a:tc>
                <a:tc>
                  <a:txBody>
                    <a:bodyPr/>
                    <a:lstStyle/>
                    <a:p>
                      <a:r>
                        <a:rPr lang="en-US" dirty="0" smtClean="0"/>
                        <a:t>1 000 000</a:t>
                      </a:r>
                      <a:endParaRPr lang="en-US" dirty="0"/>
                    </a:p>
                  </a:txBody>
                  <a:tcPr/>
                </a:tc>
                <a:tc>
                  <a:txBody>
                    <a:bodyPr/>
                    <a:lstStyle/>
                    <a:p>
                      <a:r>
                        <a:rPr lang="en-US" dirty="0" smtClean="0"/>
                        <a:t>2014</a:t>
                      </a:r>
                      <a:endParaRPr lang="en-US" dirty="0"/>
                    </a:p>
                  </a:txBody>
                  <a:tcPr/>
                </a:tc>
              </a:tr>
              <a:tr h="723926">
                <a:tc>
                  <a:txBody>
                    <a:bodyPr/>
                    <a:lstStyle/>
                    <a:p>
                      <a:r>
                        <a:rPr lang="en-US" dirty="0" smtClean="0"/>
                        <a:t>Quest in Central Alberta</a:t>
                      </a:r>
                      <a:endParaRPr lang="en-US" dirty="0"/>
                    </a:p>
                  </a:txBody>
                  <a:tcPr/>
                </a:tc>
                <a:tc>
                  <a:txBody>
                    <a:bodyPr/>
                    <a:lstStyle/>
                    <a:p>
                      <a:r>
                        <a:rPr lang="en-US" dirty="0" smtClean="0"/>
                        <a:t>1 200 000 </a:t>
                      </a:r>
                      <a:endParaRPr lang="en-US" dirty="0"/>
                    </a:p>
                  </a:txBody>
                  <a:tcPr/>
                </a:tc>
                <a:tc>
                  <a:txBody>
                    <a:bodyPr/>
                    <a:lstStyle/>
                    <a:p>
                      <a:r>
                        <a:rPr lang="en-US" dirty="0" smtClean="0"/>
                        <a:t>2015</a:t>
                      </a:r>
                      <a:endParaRPr lang="en-US" dirty="0"/>
                    </a:p>
                  </a:txBody>
                  <a:tcPr/>
                </a:tc>
              </a:tr>
              <a:tr h="142142">
                <a:tc>
                  <a:txBody>
                    <a:bodyPr/>
                    <a:lstStyle/>
                    <a:p>
                      <a:r>
                        <a:rPr lang="en-US" dirty="0" smtClean="0"/>
                        <a:t>Agrium and Enhance in Central Alberta</a:t>
                      </a:r>
                      <a:endParaRPr lang="en-US" dirty="0"/>
                    </a:p>
                  </a:txBody>
                  <a:tcPr/>
                </a:tc>
                <a:tc>
                  <a:txBody>
                    <a:bodyPr/>
                    <a:lstStyle/>
                    <a:p>
                      <a:r>
                        <a:rPr lang="en-US" dirty="0" smtClean="0"/>
                        <a:t>580</a:t>
                      </a:r>
                      <a:r>
                        <a:rPr lang="en-US" baseline="0" dirty="0" smtClean="0"/>
                        <a:t> 0</a:t>
                      </a:r>
                      <a:r>
                        <a:rPr lang="en-US" dirty="0" smtClean="0"/>
                        <a:t>00</a:t>
                      </a:r>
                      <a:endParaRPr lang="en-US" dirty="0"/>
                    </a:p>
                  </a:txBody>
                  <a:tcPr/>
                </a:tc>
                <a:tc>
                  <a:txBody>
                    <a:bodyPr/>
                    <a:lstStyle/>
                    <a:p>
                      <a:r>
                        <a:rPr lang="en-US" dirty="0" smtClean="0"/>
                        <a:t>2014</a:t>
                      </a:r>
                      <a:endParaRPr lang="en-US" dirty="0"/>
                    </a:p>
                  </a:txBody>
                  <a:tcPr/>
                </a:tc>
              </a:tr>
              <a:tr h="302803">
                <a:tc>
                  <a:txBody>
                    <a:bodyPr/>
                    <a:lstStyle/>
                    <a:p>
                      <a:r>
                        <a:rPr lang="en-US" dirty="0" smtClean="0"/>
                        <a:t>Lloydminster,</a:t>
                      </a:r>
                      <a:r>
                        <a:rPr lang="en-US" baseline="0" dirty="0" smtClean="0"/>
                        <a:t> Alberta</a:t>
                      </a:r>
                      <a:endParaRPr lang="en-US" dirty="0"/>
                    </a:p>
                  </a:txBody>
                  <a:tcPr/>
                </a:tc>
                <a:tc>
                  <a:txBody>
                    <a:bodyPr/>
                    <a:lstStyle/>
                    <a:p>
                      <a:r>
                        <a:rPr lang="en-US" dirty="0" smtClean="0"/>
                        <a:t>100 000</a:t>
                      </a:r>
                      <a:endParaRPr lang="en-US" dirty="0"/>
                    </a:p>
                  </a:txBody>
                  <a:tcPr/>
                </a:tc>
                <a:tc>
                  <a:txBody>
                    <a:bodyPr/>
                    <a:lstStyle/>
                    <a:p>
                      <a:r>
                        <a:rPr lang="en-US" dirty="0" smtClean="0"/>
                        <a:t>2012</a:t>
                      </a:r>
                      <a:endParaRPr lang="en-US" dirty="0"/>
                    </a:p>
                  </a:txBody>
                  <a:tcPr/>
                </a:tc>
              </a:tr>
            </a:tbl>
          </a:graphicData>
        </a:graphic>
      </p:graphicFrame>
    </p:spTree>
    <p:extLst>
      <p:ext uri="{BB962C8B-B14F-4D97-AF65-F5344CB8AC3E}">
        <p14:creationId xmlns:p14="http://schemas.microsoft.com/office/powerpoint/2010/main" val="26795037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 Carbon Capture and Storage project in Alberta</a:t>
            </a:r>
            <a:endParaRPr lang="en-US" dirty="0"/>
          </a:p>
        </p:txBody>
      </p:sp>
      <p:pic>
        <p:nvPicPr>
          <p:cNvPr id="4" name="Picture 2" descr="C:\Users\mnasehi\Desktop\56586-hi-aeria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59706" y="2334693"/>
            <a:ext cx="5943600" cy="348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5928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CCS is an important part of the solution</a:t>
            </a:r>
            <a:endParaRPr lang="en-US" dirty="0"/>
          </a:p>
        </p:txBody>
      </p:sp>
      <p:sp>
        <p:nvSpPr>
          <p:cNvPr id="3" name="Content Placeholder 2"/>
          <p:cNvSpPr>
            <a:spLocks noGrp="1"/>
          </p:cNvSpPr>
          <p:nvPr>
            <p:ph idx="1"/>
          </p:nvPr>
        </p:nvSpPr>
        <p:spPr>
          <a:xfrm>
            <a:off x="827584" y="2323652"/>
            <a:ext cx="7416824" cy="3508977"/>
          </a:xfrm>
        </p:spPr>
        <p:txBody>
          <a:bodyPr/>
          <a:lstStyle/>
          <a:p>
            <a:r>
              <a:rPr lang="en-US" dirty="0" smtClean="0"/>
              <a:t>The IEA (International Energy Association) estimates that a 50% decrease in CO</a:t>
            </a:r>
            <a:r>
              <a:rPr lang="en-US" dirty="0" smtClean="0">
                <a:latin typeface="Calibri"/>
              </a:rPr>
              <a:t>₂</a:t>
            </a:r>
            <a:r>
              <a:rPr lang="en-US" dirty="0" smtClean="0"/>
              <a:t> emissions will still cause an increase of 2 - 3°C in global temperatures.</a:t>
            </a:r>
          </a:p>
          <a:p>
            <a:endParaRPr lang="en-US" dirty="0"/>
          </a:p>
        </p:txBody>
      </p:sp>
      <p:pic>
        <p:nvPicPr>
          <p:cNvPr id="4" name="Picture 2" descr="http://3.bp.blogspot.com/-ihdSGho4XXE/T-2UQNk1Z6I/AAAAAAAAa1g/cCWVCrsiNNM/s1600/9327851-global-warming.jpg"/>
          <p:cNvPicPr>
            <a:picLocks noChangeAspect="1" noChangeArrowheads="1"/>
          </p:cNvPicPr>
          <p:nvPr/>
        </p:nvPicPr>
        <p:blipFill>
          <a:blip r:embed="rId2" cstate="print"/>
          <a:srcRect/>
          <a:stretch>
            <a:fillRect/>
          </a:stretch>
        </p:blipFill>
        <p:spPr bwMode="auto">
          <a:xfrm>
            <a:off x="3275856" y="4005063"/>
            <a:ext cx="2448272" cy="2448273"/>
          </a:xfrm>
          <a:prstGeom prst="rect">
            <a:avLst/>
          </a:prstGeom>
          <a:noFill/>
        </p:spPr>
      </p:pic>
    </p:spTree>
    <p:extLst>
      <p:ext uri="{BB962C8B-B14F-4D97-AF65-F5344CB8AC3E}">
        <p14:creationId xmlns:p14="http://schemas.microsoft.com/office/powerpoint/2010/main" val="202305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92696"/>
            <a:ext cx="7024626" cy="1477968"/>
          </a:xfrm>
        </p:spPr>
        <p:txBody>
          <a:bodyPr>
            <a:normAutofit fontScale="90000"/>
          </a:bodyPr>
          <a:lstStyle/>
          <a:p>
            <a:r>
              <a:rPr lang="en-US" dirty="0" smtClean="0"/>
              <a:t>If we used CCS, the amount of CO</a:t>
            </a:r>
            <a:r>
              <a:rPr lang="en-US" dirty="0" smtClean="0">
                <a:latin typeface="Calibri"/>
              </a:rPr>
              <a:t>₂</a:t>
            </a:r>
            <a:r>
              <a:rPr lang="en-US" dirty="0" smtClean="0"/>
              <a:t> avoided would equal:</a:t>
            </a:r>
            <a:endParaRPr lang="en-US" dirty="0"/>
          </a:p>
        </p:txBody>
      </p:sp>
      <p:sp>
        <p:nvSpPr>
          <p:cNvPr id="3" name="Content Placeholder 2"/>
          <p:cNvSpPr>
            <a:spLocks noGrp="1"/>
          </p:cNvSpPr>
          <p:nvPr>
            <p:ph idx="1"/>
          </p:nvPr>
        </p:nvSpPr>
        <p:spPr/>
        <p:txBody>
          <a:bodyPr/>
          <a:lstStyle/>
          <a:p>
            <a:r>
              <a:rPr lang="en-US" dirty="0" smtClean="0"/>
              <a:t>Planting 62 000 000 trees and waiting 10 years for them to grow</a:t>
            </a:r>
          </a:p>
          <a:p>
            <a:r>
              <a:rPr lang="en-US" dirty="0" smtClean="0"/>
              <a:t>Cutting electricity emissions from 300 000 homes</a:t>
            </a:r>
          </a:p>
          <a:p>
            <a:pPr lvl="8"/>
            <a:r>
              <a:rPr lang="en-US" dirty="0" smtClean="0"/>
              <a:t>Environmental Protection Agency</a:t>
            </a:r>
          </a:p>
          <a:p>
            <a:pPr lvl="6"/>
            <a:endParaRPr lang="en-US" dirty="0"/>
          </a:p>
        </p:txBody>
      </p:sp>
      <p:pic>
        <p:nvPicPr>
          <p:cNvPr id="2051" name="Picture 3" descr="C:\Users\Liz\AppData\Local\Microsoft\Windows\Temporary Internet Files\Content.IE5\3C3WMUVY\MC90043807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4437112"/>
            <a:ext cx="1879104" cy="187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100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4129528"/>
          </a:xfrm>
        </p:spPr>
        <p:txBody>
          <a:bodyPr>
            <a:normAutofit/>
          </a:bodyPr>
          <a:lstStyle/>
          <a:p>
            <a:r>
              <a:rPr lang="en-CA" u="sng" dirty="0">
                <a:solidFill>
                  <a:schemeClr val="accent6">
                    <a:lumMod val="75000"/>
                  </a:schemeClr>
                </a:solidFill>
                <a:hlinkClick r:id="rId2"/>
              </a:rPr>
              <a:t>http://www.youtube.com/watch?v=2IzveOblYqc</a:t>
            </a:r>
            <a:r>
              <a:rPr lang="en-CA" dirty="0">
                <a:solidFill>
                  <a:schemeClr val="accent6">
                    <a:lumMod val="75000"/>
                  </a:schemeClr>
                </a:solidFill>
              </a:rPr>
              <a:t> (3:14)</a:t>
            </a:r>
            <a:r>
              <a:rPr lang="en-CA" u="sng" dirty="0">
                <a:solidFill>
                  <a:schemeClr val="accent6">
                    <a:lumMod val="75000"/>
                  </a:schemeClr>
                </a:solidFill>
              </a:rPr>
              <a:t> </a:t>
            </a:r>
            <a:r>
              <a:rPr lang="en-CA" dirty="0">
                <a:solidFill>
                  <a:schemeClr val="accent6">
                    <a:lumMod val="75000"/>
                  </a:schemeClr>
                </a:solidFill>
              </a:rPr>
              <a:t/>
            </a:r>
            <a:br>
              <a:rPr lang="en-CA" dirty="0">
                <a:solidFill>
                  <a:schemeClr val="accent6">
                    <a:lumMod val="75000"/>
                  </a:schemeClr>
                </a:solidFill>
              </a:rPr>
            </a:br>
            <a:endParaRPr lang="en-CA" dirty="0"/>
          </a:p>
        </p:txBody>
      </p:sp>
      <p:sp>
        <p:nvSpPr>
          <p:cNvPr id="8" name="Rectangle 7"/>
          <p:cNvSpPr/>
          <p:nvPr/>
        </p:nvSpPr>
        <p:spPr>
          <a:xfrm>
            <a:off x="4823520" y="6519827"/>
            <a:ext cx="4320480" cy="276999"/>
          </a:xfrm>
          <a:prstGeom prst="rect">
            <a:avLst/>
          </a:prstGeom>
        </p:spPr>
        <p:txBody>
          <a:bodyPr wrap="square">
            <a:spAutoFit/>
          </a:bodyPr>
          <a:lstStyle/>
          <a:p>
            <a:r>
              <a:rPr lang="en-CA" sz="1200" u="sng" dirty="0">
                <a:solidFill>
                  <a:schemeClr val="accent6">
                    <a:lumMod val="75000"/>
                  </a:schemeClr>
                </a:solidFill>
                <a:hlinkClick r:id="rId2"/>
              </a:rPr>
              <a:t>http://</a:t>
            </a:r>
            <a:r>
              <a:rPr lang="en-CA" sz="1200" u="sng" dirty="0" smtClean="0">
                <a:solidFill>
                  <a:schemeClr val="accent6">
                    <a:lumMod val="75000"/>
                  </a:schemeClr>
                </a:solidFill>
                <a:hlinkClick r:id="rId2"/>
              </a:rPr>
              <a:t>www.youtube.com/watch?v=2IzveOblYqc</a:t>
            </a:r>
            <a:r>
              <a:rPr lang="en-CA" sz="1200" dirty="0" smtClean="0">
                <a:solidFill>
                  <a:schemeClr val="accent6">
                    <a:lumMod val="75000"/>
                  </a:schemeClr>
                </a:solidFill>
              </a:rPr>
              <a:t> (3:14)</a:t>
            </a:r>
            <a:r>
              <a:rPr lang="en-CA" sz="1200" u="sng" dirty="0" smtClean="0">
                <a:solidFill>
                  <a:schemeClr val="accent6">
                    <a:lumMod val="75000"/>
                  </a:schemeClr>
                </a:solidFill>
              </a:rPr>
              <a:t> </a:t>
            </a:r>
            <a:endParaRPr lang="en-CA" sz="1200" dirty="0">
              <a:solidFill>
                <a:schemeClr val="accent6">
                  <a:lumMod val="75000"/>
                </a:schemeClr>
              </a:solidFill>
            </a:endParaRPr>
          </a:p>
        </p:txBody>
      </p:sp>
    </p:spTree>
    <p:extLst>
      <p:ext uri="{BB962C8B-B14F-4D97-AF65-F5344CB8AC3E}">
        <p14:creationId xmlns:p14="http://schemas.microsoft.com/office/powerpoint/2010/main" val="911452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Let’s take care of the Earth…</a:t>
            </a:r>
            <a:endParaRPr lang="en-US" dirty="0"/>
          </a:p>
        </p:txBody>
      </p:sp>
      <p:sp>
        <p:nvSpPr>
          <p:cNvPr id="5" name="Content Placeholder 4"/>
          <p:cNvSpPr>
            <a:spLocks noGrp="1"/>
          </p:cNvSpPr>
          <p:nvPr>
            <p:ph idx="1"/>
          </p:nvPr>
        </p:nvSpPr>
        <p:spPr/>
        <p:txBody>
          <a:bodyPr/>
          <a:lstStyle/>
          <a:p>
            <a:r>
              <a:rPr lang="en-CA" dirty="0" smtClean="0"/>
              <a:t>“We don’t inherit the Earth from our ancestors; we borrow it from our children.”</a:t>
            </a:r>
          </a:p>
          <a:p>
            <a:pPr marL="1097280" lvl="4" indent="0">
              <a:buNone/>
            </a:pPr>
            <a:r>
              <a:rPr lang="en-CA" dirty="0" smtClean="0"/>
              <a:t>			David </a:t>
            </a:r>
            <a:r>
              <a:rPr lang="en-CA" dirty="0"/>
              <a:t>Brower</a:t>
            </a:r>
          </a:p>
          <a:p>
            <a:endParaRPr lang="en-CA" dirty="0"/>
          </a:p>
          <a:p>
            <a:pPr marL="68580" indent="0">
              <a:buNone/>
            </a:pPr>
            <a:endParaRPr lang="en-US" dirty="0"/>
          </a:p>
        </p:txBody>
      </p:sp>
      <p:pic>
        <p:nvPicPr>
          <p:cNvPr id="1026" name="Picture 2" descr="C:\Users\Liz\AppData\Local\Microsoft\Windows\Temporary Internet Files\Content.IE5\3C3WMUVY\MC90043961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861048"/>
            <a:ext cx="1996256" cy="219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42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71400"/>
            <a:ext cx="7456674" cy="2736304"/>
          </a:xfrm>
        </p:spPr>
        <p:txBody>
          <a:bodyPr>
            <a:normAutofit/>
          </a:bodyPr>
          <a:lstStyle/>
          <a:p>
            <a:r>
              <a:rPr lang="en-US" dirty="0" smtClean="0"/>
              <a:t>An ecological footprint is a measure of human demand on the Earth’s ecosystems.</a:t>
            </a:r>
            <a:endParaRPr lang="en-US" dirty="0"/>
          </a:p>
        </p:txBody>
      </p:sp>
      <p:sp>
        <p:nvSpPr>
          <p:cNvPr id="3" name="Content Placeholder 2"/>
          <p:cNvSpPr>
            <a:spLocks noGrp="1"/>
          </p:cNvSpPr>
          <p:nvPr>
            <p:ph idx="1"/>
          </p:nvPr>
        </p:nvSpPr>
        <p:spPr>
          <a:xfrm>
            <a:off x="755576" y="4581128"/>
            <a:ext cx="7560840" cy="1872208"/>
          </a:xfrm>
        </p:spPr>
        <p:txBody>
          <a:bodyPr>
            <a:normAutofit/>
          </a:bodyPr>
          <a:lstStyle/>
          <a:p>
            <a:r>
              <a:rPr lang="en-US" dirty="0" smtClean="0"/>
              <a:t>It represents the amount of biologically productive land and sea area necessary to supply the resources a human population consumes and to absorb associated waste.</a:t>
            </a:r>
            <a:endParaRPr lang="en-US" dirty="0"/>
          </a:p>
        </p:txBody>
      </p:sp>
      <p:pic>
        <p:nvPicPr>
          <p:cNvPr id="29698" name="Picture 2" descr="http://lgmacweb.env.uea.ac.uk/green_ocean/positions/Buitenhuis/EF/EF_UEA.jpg">
            <a:hlinkClick r:id="rId2"/>
          </p:cNvPr>
          <p:cNvPicPr>
            <a:picLocks noChangeAspect="1" noChangeArrowheads="1"/>
          </p:cNvPicPr>
          <p:nvPr/>
        </p:nvPicPr>
        <p:blipFill>
          <a:blip r:embed="rId3" cstate="print"/>
          <a:srcRect/>
          <a:stretch>
            <a:fillRect/>
          </a:stretch>
        </p:blipFill>
        <p:spPr bwMode="auto">
          <a:xfrm>
            <a:off x="2411760" y="2564903"/>
            <a:ext cx="3528392" cy="1965645"/>
          </a:xfrm>
          <a:prstGeom prst="rect">
            <a:avLst/>
          </a:prstGeom>
          <a:noFill/>
        </p:spPr>
      </p:pic>
      <p:sp>
        <p:nvSpPr>
          <p:cNvPr id="6" name="Rectangle 5"/>
          <p:cNvSpPr/>
          <p:nvPr/>
        </p:nvSpPr>
        <p:spPr>
          <a:xfrm>
            <a:off x="5004048" y="4005064"/>
            <a:ext cx="3097323" cy="369332"/>
          </a:xfrm>
          <a:prstGeom prst="rect">
            <a:avLst/>
          </a:prstGeom>
        </p:spPr>
        <p:txBody>
          <a:bodyPr wrap="none">
            <a:spAutoFit/>
          </a:bodyPr>
          <a:lstStyle/>
          <a:p>
            <a:r>
              <a:rPr lang="en-CA" dirty="0" smtClean="0">
                <a:hlinkClick r:id="rId4"/>
              </a:rPr>
              <a:t>lgmacweb.env.uea.ac.uk</a:t>
            </a:r>
            <a:endParaRPr lang="en-CA" dirty="0"/>
          </a:p>
        </p:txBody>
      </p:sp>
    </p:spTree>
    <p:extLst>
      <p:ext uri="{BB962C8B-B14F-4D97-AF65-F5344CB8AC3E}">
        <p14:creationId xmlns:p14="http://schemas.microsoft.com/office/powerpoint/2010/main" val="3736243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052736"/>
            <a:ext cx="7776864" cy="936104"/>
          </a:xfrm>
        </p:spPr>
        <p:txBody>
          <a:bodyPr>
            <a:normAutofit fontScale="90000"/>
          </a:bodyPr>
          <a:lstStyle/>
          <a:p>
            <a:r>
              <a:rPr lang="en-US" dirty="0" smtClean="0"/>
              <a:t>What does your Ecological Footprint tell you?</a:t>
            </a:r>
            <a:endParaRPr lang="en-US" dirty="0"/>
          </a:p>
        </p:txBody>
      </p:sp>
      <p:pic>
        <p:nvPicPr>
          <p:cNvPr id="28674" name="Picture 2" descr="http://1.bp.blogspot.com/_xA5dOWD2hSQ/St4VjZy3bpI/AAAAAAAAACQ/1RG59VLXRfc/s320/eco_footprint.jpg">
            <a:hlinkClick r:id="rId2"/>
          </p:cNvPr>
          <p:cNvPicPr>
            <a:picLocks noChangeAspect="1" noChangeArrowheads="1"/>
          </p:cNvPicPr>
          <p:nvPr/>
        </p:nvPicPr>
        <p:blipFill>
          <a:blip r:embed="rId3" cstate="print"/>
          <a:srcRect/>
          <a:stretch>
            <a:fillRect/>
          </a:stretch>
        </p:blipFill>
        <p:spPr bwMode="auto">
          <a:xfrm>
            <a:off x="2051720" y="3140968"/>
            <a:ext cx="4272080" cy="3257462"/>
          </a:xfrm>
          <a:prstGeom prst="rect">
            <a:avLst/>
          </a:prstGeom>
          <a:noFill/>
        </p:spPr>
      </p:pic>
      <p:sp>
        <p:nvSpPr>
          <p:cNvPr id="3" name="Content Placeholder 2"/>
          <p:cNvSpPr>
            <a:spLocks noGrp="1"/>
          </p:cNvSpPr>
          <p:nvPr>
            <p:ph idx="1"/>
          </p:nvPr>
        </p:nvSpPr>
        <p:spPr>
          <a:xfrm>
            <a:off x="539552" y="1678074"/>
            <a:ext cx="7776864" cy="4698486"/>
          </a:xfrm>
        </p:spPr>
        <p:txBody>
          <a:bodyPr/>
          <a:lstStyle/>
          <a:p>
            <a:endParaRPr lang="en-US" dirty="0" smtClean="0"/>
          </a:p>
          <a:p>
            <a:r>
              <a:rPr lang="en-CA" dirty="0" smtClean="0"/>
              <a:t>It is possible to estimate how much of the Earth (or how many planet Earths) it would take to support humanity if everybody followed a particular lifestyle. </a:t>
            </a:r>
            <a:endParaRPr lang="en-US" dirty="0" smtClean="0"/>
          </a:p>
        </p:txBody>
      </p:sp>
      <p:sp>
        <p:nvSpPr>
          <p:cNvPr id="6" name="Rectangle 5"/>
          <p:cNvSpPr/>
          <p:nvPr/>
        </p:nvSpPr>
        <p:spPr>
          <a:xfrm>
            <a:off x="6012160" y="5949280"/>
            <a:ext cx="2664296" cy="646331"/>
          </a:xfrm>
          <a:prstGeom prst="rect">
            <a:avLst/>
          </a:prstGeom>
        </p:spPr>
        <p:txBody>
          <a:bodyPr wrap="square">
            <a:spAutoFit/>
          </a:bodyPr>
          <a:lstStyle/>
          <a:p>
            <a:r>
              <a:rPr lang="en-CA" dirty="0" smtClean="0">
                <a:hlinkClick r:id="rId4"/>
              </a:rPr>
              <a:t>alexscolloquiumjournal.blogspot.com</a:t>
            </a:r>
            <a:r>
              <a:rPr lang="en-CA" dirty="0" smtClean="0"/>
              <a:t> </a:t>
            </a:r>
            <a:endParaRPr lang="en-CA" dirty="0"/>
          </a:p>
        </p:txBody>
      </p:sp>
    </p:spTree>
    <p:extLst>
      <p:ext uri="{BB962C8B-B14F-4D97-AF65-F5344CB8AC3E}">
        <p14:creationId xmlns:p14="http://schemas.microsoft.com/office/powerpoint/2010/main" val="749025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Knowing your ecological footprint can help you learn how to conserve more and help protect ecosystems</a:t>
            </a:r>
            <a:endParaRPr lang="en-CA"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743200" y="3284984"/>
            <a:ext cx="6400800" cy="2057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
                <a:schemeClr val="accent1"/>
              </a:buClr>
              <a:buSzPct val="76000"/>
              <a:tabLst/>
              <a:defRPr/>
            </a:pPr>
            <a:r>
              <a:rPr kumimoji="0" lang="en-CA" sz="2600" b="0" i="0" u="none" strike="noStrike" kern="1200" cap="none" spc="0" normalizeH="0" baseline="0" noProof="0" dirty="0" smtClean="0">
                <a:ln>
                  <a:noFill/>
                </a:ln>
                <a:solidFill>
                  <a:schemeClr val="tx2"/>
                </a:solidFill>
                <a:effectLst/>
                <a:uLnTx/>
                <a:uFillTx/>
                <a:latin typeface="+mj-lt"/>
                <a:ea typeface="+mn-ea"/>
                <a:cs typeface="+mn-cs"/>
              </a:rPr>
              <a:t>Marshall McLuhan</a:t>
            </a:r>
            <a:r>
              <a:rPr kumimoji="0" lang="en-CA" sz="3200" b="0" i="0" u="none" strike="noStrike" kern="1200" cap="none" spc="0" normalizeH="0" baseline="0" noProof="0" dirty="0" smtClean="0">
                <a:ln>
                  <a:noFill/>
                </a:ln>
                <a:solidFill>
                  <a:schemeClr val="tx2"/>
                </a:solidFill>
                <a:effectLst/>
                <a:uLnTx/>
                <a:uFillTx/>
                <a:latin typeface="+mj-lt"/>
                <a:ea typeface="+mn-ea"/>
                <a:cs typeface="+mn-cs"/>
              </a:rPr>
              <a:t/>
            </a:r>
            <a:br>
              <a:rPr kumimoji="0" lang="en-CA" sz="3200" b="0" i="0" u="none" strike="noStrike" kern="1200" cap="none" spc="0" normalizeH="0" baseline="0" noProof="0" dirty="0" smtClean="0">
                <a:ln>
                  <a:noFill/>
                </a:ln>
                <a:solidFill>
                  <a:schemeClr val="tx2"/>
                </a:solidFill>
                <a:effectLst/>
                <a:uLnTx/>
                <a:uFillTx/>
                <a:latin typeface="+mj-lt"/>
                <a:ea typeface="+mn-ea"/>
                <a:cs typeface="+mn-cs"/>
              </a:rPr>
            </a:br>
            <a:endParaRPr kumimoji="0" lang="en-CA" sz="3200" b="0" i="0" u="none" strike="noStrike" kern="1200" cap="none" spc="0" normalizeH="0" baseline="0" noProof="0" dirty="0">
              <a:ln>
                <a:noFill/>
              </a:ln>
              <a:solidFill>
                <a:schemeClr val="tx2"/>
              </a:solidFill>
              <a:effectLst/>
              <a:uLnTx/>
              <a:uFillTx/>
              <a:latin typeface="+mj-lt"/>
              <a:ea typeface="+mn-ea"/>
              <a:cs typeface="+mn-cs"/>
            </a:endParaRPr>
          </a:p>
        </p:txBody>
      </p:sp>
      <p:sp>
        <p:nvSpPr>
          <p:cNvPr id="5" name="Rectangle 41"/>
          <p:cNvSpPr txBox="1">
            <a:spLocks noChangeArrowheads="1"/>
          </p:cNvSpPr>
          <p:nvPr/>
        </p:nvSpPr>
        <p:spPr>
          <a:xfrm>
            <a:off x="1115616" y="1981200"/>
            <a:ext cx="7342584" cy="11430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chemeClr val="tx1"/>
                </a:solidFill>
                <a:effectLst>
                  <a:outerShdw blurRad="38100" dist="38100" dir="2700000" algn="tl">
                    <a:srgbClr val="FFFFFF"/>
                  </a:outerShdw>
                </a:effectLst>
                <a:uLnTx/>
                <a:uFillTx/>
                <a:latin typeface="+mj-lt"/>
                <a:ea typeface="+mj-ea"/>
                <a:cs typeface="+mj-cs"/>
              </a:rPr>
              <a:t>“There are no passengers on spaceship earth we are all crew.”</a:t>
            </a:r>
            <a:endParaRPr kumimoji="0" lang="en-CA" sz="3200" b="0" i="0" u="none" strike="noStrike" kern="1200" cap="none" spc="0" normalizeH="0" baseline="0" noProof="0" dirty="0">
              <a:ln>
                <a:noFill/>
              </a:ln>
              <a:solidFill>
                <a:schemeClr val="tx1"/>
              </a:solidFill>
              <a:effectLst>
                <a:outerShdw blurRad="38100" dist="38100" dir="2700000" algn="tl">
                  <a:srgbClr val="FFFFFF"/>
                </a:outerShdw>
              </a:effectLst>
              <a:uLnTx/>
              <a:uFillTx/>
              <a:latin typeface="+mj-lt"/>
              <a:ea typeface="+mj-ea"/>
              <a:cs typeface="+mj-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420888"/>
            <a:ext cx="7024744" cy="1143000"/>
          </a:xfrm>
        </p:spPr>
        <p:txBody>
          <a:bodyPr>
            <a:normAutofit fontScale="90000"/>
          </a:bodyPr>
          <a:lstStyle/>
          <a:p>
            <a:r>
              <a:rPr lang="en-CA" dirty="0" smtClean="0"/>
              <a:t>Activity: Ecological Footprint</a:t>
            </a:r>
            <a:endParaRPr lang="en-CA" i="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420888"/>
            <a:ext cx="7024744" cy="1143000"/>
          </a:xfrm>
        </p:spPr>
        <p:txBody>
          <a:bodyPr>
            <a:normAutofit fontScale="90000"/>
          </a:bodyPr>
          <a:lstStyle/>
          <a:p>
            <a:r>
              <a:rPr lang="en-CA" dirty="0" smtClean="0"/>
              <a:t>Activity: Differing Perspectives</a:t>
            </a:r>
            <a:endParaRPr lang="en-CA"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420888"/>
            <a:ext cx="7024744" cy="1143000"/>
          </a:xfrm>
        </p:spPr>
        <p:txBody>
          <a:bodyPr>
            <a:normAutofit/>
          </a:bodyPr>
          <a:lstStyle/>
          <a:p>
            <a:pPr algn="ctr"/>
            <a:r>
              <a:rPr lang="en-CA" dirty="0" smtClean="0"/>
              <a:t>The End</a:t>
            </a:r>
            <a:endParaRPr lang="en-CA"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764704"/>
            <a:ext cx="8075240" cy="5544616"/>
          </a:xfrm>
        </p:spPr>
        <p:txBody>
          <a:bodyPr>
            <a:normAutofit lnSpcReduction="10000"/>
          </a:bodyPr>
          <a:lstStyle/>
          <a:p>
            <a:r>
              <a:rPr lang="en-US" dirty="0"/>
              <a:t>Scientists have found that the biggest cause of CO₂ increase is the burning of fossil fuels. Fossil fuels are things that we burn made from old plants and animals like gas and coal. </a:t>
            </a:r>
            <a:endParaRPr lang="en-US" dirty="0" smtClean="0"/>
          </a:p>
          <a:p>
            <a:endParaRPr lang="en-US" dirty="0" smtClean="0"/>
          </a:p>
          <a:p>
            <a:r>
              <a:rPr lang="en-US" dirty="0" smtClean="0"/>
              <a:t>This </a:t>
            </a:r>
            <a:r>
              <a:rPr lang="en-US" dirty="0"/>
              <a:t>releases CO₂ into the </a:t>
            </a:r>
            <a:r>
              <a:rPr lang="en-US" dirty="0" smtClean="0"/>
              <a:t>atmosphere</a:t>
            </a:r>
            <a:r>
              <a:rPr lang="en-US" dirty="0"/>
              <a:t>. </a:t>
            </a:r>
            <a:endParaRPr lang="en-US" dirty="0" smtClean="0"/>
          </a:p>
          <a:p>
            <a:endParaRPr lang="en-US" dirty="0"/>
          </a:p>
          <a:p>
            <a:endParaRPr lang="en-US" dirty="0" smtClean="0"/>
          </a:p>
          <a:p>
            <a:r>
              <a:rPr lang="en-US" dirty="0" smtClean="0"/>
              <a:t>The </a:t>
            </a:r>
            <a:r>
              <a:rPr lang="en-US" dirty="0"/>
              <a:t>CO₂ gets stuck in the atmosphere, and it keeps some heat from escaping the Earth. This is how the Earth heats up</a:t>
            </a:r>
            <a:r>
              <a:rPr lang="en-US" dirty="0" smtClean="0"/>
              <a:t>. </a:t>
            </a:r>
            <a:endParaRPr lang="en-US" dirty="0"/>
          </a:p>
          <a:p>
            <a:endParaRPr lang="en-US" dirty="0" smtClean="0"/>
          </a:p>
          <a:p>
            <a:r>
              <a:rPr lang="en-US" dirty="0" smtClean="0"/>
              <a:t>The carbon cycle is a natural process on Earth, but all the extra pollution is disrupting the cycle.</a:t>
            </a:r>
            <a:endParaRPr lang="en-US" dirty="0"/>
          </a:p>
        </p:txBody>
      </p:sp>
      <p:pic>
        <p:nvPicPr>
          <p:cNvPr id="2050" name="Picture 2" descr="C:\Users\Liz\AppData\Local\Microsoft\Windows\Temporary Internet Files\Content.IE5\QG5PA1BD\MP9004013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098923"/>
            <a:ext cx="1044067" cy="6957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iz\AppData\Local\Microsoft\Windows\Temporary Internet Files\Content.IE5\3C3WMUVY\MP9004024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1" y="3130392"/>
            <a:ext cx="949625" cy="6328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iz\AppData\Local\Microsoft\Windows\Temporary Internet Files\Content.IE5\HDII7JL7\MC90035258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16832"/>
            <a:ext cx="517056" cy="50800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Liz\AppData\Local\Microsoft\Windows\Temporary Internet Files\Content.IE5\QG5PA1BD\MC90010456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5641" y="4383839"/>
            <a:ext cx="885763" cy="91154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Liz\AppData\Local\Microsoft\Windows\Temporary Internet Files\Content.IE5\BF5GB9PS\MP90042235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523" y="1874626"/>
            <a:ext cx="827584" cy="55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966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027664"/>
            <a:ext cx="7024626" cy="673144"/>
          </a:xfrm>
        </p:spPr>
        <p:txBody>
          <a:bodyPr>
            <a:normAutofit fontScale="90000"/>
          </a:bodyPr>
          <a:lstStyle/>
          <a:p>
            <a:r>
              <a:rPr lang="en-US" dirty="0" smtClean="0"/>
              <a:t>What’s the carbon cycle?</a:t>
            </a:r>
            <a:endParaRPr lang="en-US" dirty="0"/>
          </a:p>
        </p:txBody>
      </p:sp>
      <p:sp>
        <p:nvSpPr>
          <p:cNvPr id="3" name="Content Placeholder 2"/>
          <p:cNvSpPr>
            <a:spLocks noGrp="1"/>
          </p:cNvSpPr>
          <p:nvPr>
            <p:ph idx="1"/>
          </p:nvPr>
        </p:nvSpPr>
        <p:spPr>
          <a:xfrm>
            <a:off x="971600" y="1772816"/>
            <a:ext cx="7128792" cy="4013033"/>
          </a:xfrm>
        </p:spPr>
        <p:txBody>
          <a:bodyPr/>
          <a:lstStyle/>
          <a:p>
            <a:r>
              <a:rPr lang="en-US" dirty="0" smtClean="0"/>
              <a:t>Watch the video to find out more about the carbon cycle.</a:t>
            </a:r>
          </a:p>
          <a:p>
            <a:endParaRPr lang="en-US" dirty="0"/>
          </a:p>
          <a:p>
            <a:endParaRPr lang="en-US" dirty="0" smtClean="0"/>
          </a:p>
          <a:p>
            <a:endParaRPr lang="en-US" dirty="0"/>
          </a:p>
          <a:p>
            <a:endParaRPr lang="en-US" dirty="0" smtClean="0"/>
          </a:p>
          <a:p>
            <a:endParaRPr lang="en-US" dirty="0"/>
          </a:p>
          <a:p>
            <a:pPr marL="68580" indent="0">
              <a:buNone/>
            </a:pPr>
            <a:endParaRPr lang="en-US" sz="1600" dirty="0"/>
          </a:p>
          <a:p>
            <a:pPr marL="68580" indent="0">
              <a:buNone/>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2582829"/>
            <a:ext cx="4680520" cy="4011873"/>
          </a:xfrm>
          <a:prstGeom prst="rect">
            <a:avLst/>
          </a:prstGeom>
        </p:spPr>
      </p:pic>
      <p:sp>
        <p:nvSpPr>
          <p:cNvPr id="8" name="Rectangle 7"/>
          <p:cNvSpPr/>
          <p:nvPr/>
        </p:nvSpPr>
        <p:spPr>
          <a:xfrm>
            <a:off x="3009306" y="6573468"/>
            <a:ext cx="3888432" cy="246221"/>
          </a:xfrm>
          <a:prstGeom prst="rect">
            <a:avLst/>
          </a:prstGeom>
        </p:spPr>
        <p:txBody>
          <a:bodyPr wrap="square">
            <a:spAutoFit/>
          </a:bodyPr>
          <a:lstStyle/>
          <a:p>
            <a:r>
              <a:rPr lang="en-US" sz="1000" dirty="0"/>
              <a:t>http://www.realtrees4kids.org/sixeight/cycles.htm</a:t>
            </a:r>
          </a:p>
        </p:txBody>
      </p:sp>
    </p:spTree>
    <p:extLst>
      <p:ext uri="{BB962C8B-B14F-4D97-AF65-F5344CB8AC3E}">
        <p14:creationId xmlns:p14="http://schemas.microsoft.com/office/powerpoint/2010/main" val="2049997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43490" y="1027664"/>
            <a:ext cx="7024744" cy="4129528"/>
          </a:xfrm>
        </p:spPr>
        <p:txBody>
          <a:bodyPr>
            <a:normAutofit/>
          </a:bodyPr>
          <a:lstStyle/>
          <a:p>
            <a:r>
              <a:rPr lang="en-US" dirty="0">
                <a:solidFill>
                  <a:schemeClr val="accent6">
                    <a:lumMod val="75000"/>
                  </a:schemeClr>
                </a:solidFill>
                <a:hlinkClick r:id="rId2"/>
              </a:rPr>
              <a:t>http://www.youtube.com/watch?v=2Jp1D1dzxj8</a:t>
            </a:r>
            <a:r>
              <a:rPr lang="en-US" dirty="0">
                <a:solidFill>
                  <a:schemeClr val="accent6">
                    <a:lumMod val="75000"/>
                  </a:schemeClr>
                </a:solidFill>
              </a:rPr>
              <a:t> (3:04)</a:t>
            </a:r>
            <a:br>
              <a:rPr lang="en-US" dirty="0">
                <a:solidFill>
                  <a:schemeClr val="accent6">
                    <a:lumMod val="75000"/>
                  </a:schemeClr>
                </a:solidFill>
              </a:rPr>
            </a:br>
            <a:endParaRPr lang="en-CA" dirty="0"/>
          </a:p>
        </p:txBody>
      </p:sp>
      <p:sp>
        <p:nvSpPr>
          <p:cNvPr id="10" name="Rectangle 9"/>
          <p:cNvSpPr/>
          <p:nvPr/>
        </p:nvSpPr>
        <p:spPr>
          <a:xfrm>
            <a:off x="4860990" y="6453336"/>
            <a:ext cx="4302224" cy="276999"/>
          </a:xfrm>
          <a:prstGeom prst="rect">
            <a:avLst/>
          </a:prstGeom>
        </p:spPr>
        <p:txBody>
          <a:bodyPr wrap="square">
            <a:spAutoFit/>
          </a:bodyPr>
          <a:lstStyle/>
          <a:p>
            <a:r>
              <a:rPr lang="en-US" sz="1200" dirty="0">
                <a:solidFill>
                  <a:schemeClr val="accent6">
                    <a:lumMod val="75000"/>
                  </a:schemeClr>
                </a:solidFill>
                <a:hlinkClick r:id="rId2"/>
              </a:rPr>
              <a:t>http://www.youtube.com/watch?v=2Jp1D1dzxj8</a:t>
            </a:r>
            <a:r>
              <a:rPr lang="en-US" sz="1200" dirty="0">
                <a:solidFill>
                  <a:schemeClr val="accent6">
                    <a:lumMod val="75000"/>
                  </a:schemeClr>
                </a:solidFill>
              </a:rPr>
              <a:t> (3:04)</a:t>
            </a:r>
          </a:p>
        </p:txBody>
      </p:sp>
    </p:spTree>
    <p:extLst>
      <p:ext uri="{BB962C8B-B14F-4D97-AF65-F5344CB8AC3E}">
        <p14:creationId xmlns:p14="http://schemas.microsoft.com/office/powerpoint/2010/main" val="2957069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304800" y="1524000"/>
            <a:ext cx="861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0" dirty="0" smtClean="0"/>
              <a:t>Matter: anything that has mass and takes up space.</a:t>
            </a:r>
            <a:endParaRPr lang="en-US" sz="2400" b="0" dirty="0"/>
          </a:p>
        </p:txBody>
      </p:sp>
      <p:sp>
        <p:nvSpPr>
          <p:cNvPr id="8198" name="Text Box 6"/>
          <p:cNvSpPr txBox="1">
            <a:spLocks noChangeArrowheads="1"/>
          </p:cNvSpPr>
          <p:nvPr/>
        </p:nvSpPr>
        <p:spPr bwMode="auto">
          <a:xfrm>
            <a:off x="539552" y="2060848"/>
            <a:ext cx="8064896"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200" b="0" dirty="0"/>
              <a:t> Unlike energy that flows through a food web </a:t>
            </a:r>
            <a:r>
              <a:rPr lang="en-US" sz="2200" b="0" u="sng" dirty="0"/>
              <a:t>never</a:t>
            </a:r>
            <a:r>
              <a:rPr lang="en-US" sz="2200" b="0" dirty="0"/>
              <a:t> returning to the source (sun), matter does not leave the food web; </a:t>
            </a:r>
            <a:r>
              <a:rPr lang="en-US" sz="2200" dirty="0"/>
              <a:t>it cycles</a:t>
            </a:r>
            <a:r>
              <a:rPr lang="en-US" sz="2200" b="0" dirty="0"/>
              <a:t>.</a:t>
            </a:r>
          </a:p>
          <a:p>
            <a:endParaRPr lang="en-US" sz="2200" b="0" dirty="0"/>
          </a:p>
          <a:p>
            <a:pPr>
              <a:buFontTx/>
              <a:buChar char="•"/>
            </a:pPr>
            <a:r>
              <a:rPr lang="en-US" sz="2200" b="0" dirty="0"/>
              <a:t>As it cycles it changes from one form to another within the </a:t>
            </a:r>
            <a:r>
              <a:rPr lang="en-US" sz="2200" b="0" dirty="0" smtClean="0"/>
              <a:t>web.</a:t>
            </a:r>
            <a:endParaRPr lang="en-US" sz="2200" b="0" dirty="0"/>
          </a:p>
          <a:p>
            <a:endParaRPr lang="en-US" sz="2200" b="0" dirty="0"/>
          </a:p>
          <a:p>
            <a:pPr>
              <a:buFontTx/>
              <a:buChar char="•"/>
            </a:pPr>
            <a:r>
              <a:rPr lang="en-US" sz="2200" b="0" dirty="0"/>
              <a:t>In this manner, matter is used over and over again in a </a:t>
            </a:r>
            <a:r>
              <a:rPr lang="en-US" sz="2200" b="0" dirty="0" smtClean="0"/>
              <a:t>community.</a:t>
            </a:r>
            <a:endParaRPr lang="en-US" sz="2200" b="0" dirty="0"/>
          </a:p>
          <a:p>
            <a:pPr>
              <a:buFontTx/>
              <a:buChar char="•"/>
            </a:pPr>
            <a:endParaRPr lang="en-US" sz="2200" b="0" dirty="0"/>
          </a:p>
          <a:p>
            <a:pPr>
              <a:buFontTx/>
              <a:buChar char="•"/>
            </a:pPr>
            <a:r>
              <a:rPr lang="en-US" sz="2200" b="0" dirty="0"/>
              <a:t>Matter travels in cycles from the non-living </a:t>
            </a:r>
            <a:r>
              <a:rPr lang="en-US" sz="2200" b="0" dirty="0" smtClean="0"/>
              <a:t>(abiotic) environment </a:t>
            </a:r>
            <a:r>
              <a:rPr lang="en-US" sz="2200" b="0" dirty="0"/>
              <a:t>into </a:t>
            </a:r>
            <a:r>
              <a:rPr lang="en-US" sz="2200" b="0" dirty="0" smtClean="0"/>
              <a:t>the living (biotic) food </a:t>
            </a:r>
            <a:r>
              <a:rPr lang="en-US" sz="2200" b="0" dirty="0"/>
              <a:t>web </a:t>
            </a:r>
            <a:r>
              <a:rPr lang="en-US" sz="2200" b="0" dirty="0" smtClean="0"/>
              <a:t>and </a:t>
            </a:r>
            <a:r>
              <a:rPr lang="en-US" sz="2200" b="0" dirty="0"/>
              <a:t>back to the </a:t>
            </a:r>
            <a:r>
              <a:rPr lang="en-US" sz="2200" b="0" dirty="0" smtClean="0"/>
              <a:t>non-living.</a:t>
            </a:r>
            <a:endParaRPr lang="en-US" sz="2200" b="0" dirty="0"/>
          </a:p>
          <a:p>
            <a:pPr>
              <a:buFontTx/>
              <a:buChar char="•"/>
            </a:pPr>
            <a:endParaRPr lang="en-US" sz="2200" b="0" dirty="0"/>
          </a:p>
          <a:p>
            <a:pPr>
              <a:buFontTx/>
              <a:buChar char="•"/>
            </a:pPr>
            <a:endParaRPr lang="en-US" sz="2400" b="0" dirty="0"/>
          </a:p>
          <a:p>
            <a:pPr>
              <a:buFontTx/>
              <a:buChar char="•"/>
            </a:pPr>
            <a:endParaRPr lang="en-US" sz="2400" b="0" dirty="0"/>
          </a:p>
        </p:txBody>
      </p:sp>
      <p:sp>
        <p:nvSpPr>
          <p:cNvPr id="8199" name="Rectangle 7"/>
          <p:cNvSpPr>
            <a:spLocks noChangeArrowheads="1"/>
          </p:cNvSpPr>
          <p:nvPr/>
        </p:nvSpPr>
        <p:spPr bwMode="auto">
          <a:xfrm>
            <a:off x="304800" y="1447800"/>
            <a:ext cx="8534400" cy="51816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6" name="Title 1"/>
          <p:cNvSpPr txBox="1">
            <a:spLocks/>
          </p:cNvSpPr>
          <p:nvPr/>
        </p:nvSpPr>
        <p:spPr>
          <a:xfrm>
            <a:off x="611560" y="836712"/>
            <a:ext cx="7024626" cy="673144"/>
          </a:xfrm>
          <a:prstGeom prst="rect">
            <a:avLst/>
          </a:prstGeom>
        </p:spPr>
        <p:txBody>
          <a:bodyP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1"/>
                </a:solidFill>
                <a:effectLst/>
                <a:uLnTx/>
                <a:uFillTx/>
                <a:latin typeface="+mj-lt"/>
                <a:ea typeface="+mj-ea"/>
                <a:cs typeface="+mj-cs"/>
              </a:rPr>
              <a:t>Matter Cycle</a:t>
            </a:r>
            <a:r>
              <a:rPr lang="en-US" sz="4000" dirty="0" smtClean="0">
                <a:solidFill>
                  <a:schemeClr val="accent1"/>
                </a:solidFill>
                <a:latin typeface="+mj-lt"/>
                <a:ea typeface="+mj-ea"/>
                <a:cs typeface="+mj-cs"/>
              </a:rPr>
              <a:t>s</a:t>
            </a:r>
            <a:endParaRPr kumimoji="0" lang="en-US" sz="4000" b="0" i="0" u="none" strike="noStrike" kern="1200" cap="none" spc="0" normalizeH="0" baseline="0" noProof="0" dirty="0">
              <a:ln>
                <a:noFill/>
              </a:ln>
              <a:solidFill>
                <a:schemeClr val="accent1"/>
              </a:solidFill>
              <a:effectLst/>
              <a:uLnTx/>
              <a:uFillTx/>
              <a:latin typeface="+mj-lt"/>
              <a:ea typeface="+mj-ea"/>
              <a:cs typeface="+mj-cs"/>
            </a:endParaRPr>
          </a:p>
        </p:txBody>
      </p:sp>
    </p:spTree>
    <p:extLst>
      <p:ext uri="{BB962C8B-B14F-4D97-AF65-F5344CB8AC3E}">
        <p14:creationId xmlns:p14="http://schemas.microsoft.com/office/powerpoint/2010/main" val="41897051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10469</TotalTime>
  <Words>1949</Words>
  <Application>Microsoft Office PowerPoint</Application>
  <PresentationFormat>On-screen Show (4:3)</PresentationFormat>
  <Paragraphs>231</Paragraphs>
  <Slides>57</Slides>
  <Notes>2</Notes>
  <HiddenSlides>0</HiddenSlides>
  <MMClips>1</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Austin</vt:lpstr>
      <vt:lpstr> Carbon Capture and Storage </vt:lpstr>
      <vt:lpstr>Our world is warming up, and scientists say that people are polluting the Earth by burning fossil fuels. What can we do about it?</vt:lpstr>
      <vt:lpstr>What is an atmosphere?</vt:lpstr>
      <vt:lpstr>What is CO₂?</vt:lpstr>
      <vt:lpstr>http://www.youtube.com/watch?v=2IzveOblYqc (3:14)  </vt:lpstr>
      <vt:lpstr>PowerPoint Presentation</vt:lpstr>
      <vt:lpstr>What’s the carbon cycle?</vt:lpstr>
      <vt:lpstr>http://www.youtube.com/watch?v=2Jp1D1dzxj8 (3:04) </vt:lpstr>
      <vt:lpstr>PowerPoint Presentation</vt:lpstr>
      <vt:lpstr>PowerPoint Presentation</vt:lpstr>
      <vt:lpstr>PowerPoint Presentation</vt:lpstr>
      <vt:lpstr>PowerPoint Presentation</vt:lpstr>
      <vt:lpstr>PowerPoint Presentation</vt:lpstr>
      <vt:lpstr>Why worry about global warming?</vt:lpstr>
      <vt:lpstr>PowerPoint Presentation</vt:lpstr>
      <vt:lpstr>Activity:  Bottled Greenhouse Effect</vt:lpstr>
      <vt:lpstr>How do we use fossil fuels?</vt:lpstr>
      <vt:lpstr>How much do we use fossil fuels?</vt:lpstr>
      <vt:lpstr>How much CO₂ do we make?</vt:lpstr>
      <vt:lpstr>What does that look like?</vt:lpstr>
      <vt:lpstr>What about Saskatchewan?</vt:lpstr>
      <vt:lpstr>PowerPoint Presentation</vt:lpstr>
      <vt:lpstr>A Natural Carbon Sink </vt:lpstr>
      <vt:lpstr>PowerPoint Presentation</vt:lpstr>
      <vt:lpstr>Canadian Boreal Forest</vt:lpstr>
      <vt:lpstr>PowerPoint Presentation</vt:lpstr>
      <vt:lpstr>Carbon Exchanges- Examining the Numbers  </vt:lpstr>
      <vt:lpstr>How Can We Help the Plants?</vt:lpstr>
      <vt:lpstr>Activity: Nature’s Carbon Capture Plants</vt:lpstr>
      <vt:lpstr>PowerPoint Presentation</vt:lpstr>
      <vt:lpstr>PowerPoint Presentation</vt:lpstr>
      <vt:lpstr>It must be a waste..</vt:lpstr>
      <vt:lpstr>How could it be a resource?</vt:lpstr>
      <vt:lpstr>What is CCS?</vt:lpstr>
      <vt:lpstr>CCS to the rescue!!!</vt:lpstr>
      <vt:lpstr>How much can CCS help?</vt:lpstr>
      <vt:lpstr>How does the storage of CO₂ work?</vt:lpstr>
      <vt:lpstr>PowerPoint Presentation</vt:lpstr>
      <vt:lpstr> </vt:lpstr>
      <vt:lpstr>http://www.youtube.com/watch?v=1W87YRboM6A (7:12) </vt:lpstr>
      <vt:lpstr>Where does the CO₂ go?</vt:lpstr>
      <vt:lpstr>PowerPoint Presentation</vt:lpstr>
      <vt:lpstr>Activity: Carbon Capture and Storage Web Quest</vt:lpstr>
      <vt:lpstr>Activity: Measuring the Permeability of CO2 Caps</vt:lpstr>
      <vt:lpstr>Where do they use CCS?</vt:lpstr>
      <vt:lpstr>Do we use CCS in Canada?</vt:lpstr>
      <vt:lpstr>Quest Carbon Capture and Storage project in Alberta</vt:lpstr>
      <vt:lpstr>CCS is an important part of the solution</vt:lpstr>
      <vt:lpstr>If we used CCS, the amount of CO₂ avoided would equal:</vt:lpstr>
      <vt:lpstr>Let’s take care of the Earth…</vt:lpstr>
      <vt:lpstr>An ecological footprint is a measure of human demand on the Earth’s ecosystems.</vt:lpstr>
      <vt:lpstr>What does your Ecological Footprint tell you?</vt:lpstr>
      <vt:lpstr>PowerPoint Presentation</vt:lpstr>
      <vt:lpstr>PowerPoint Presentation</vt:lpstr>
      <vt:lpstr>Activity: Ecological Footprint</vt:lpstr>
      <vt:lpstr>Activity: Differing Perspectives</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CCS help the environment?</dc:title>
  <dc:creator>Liz</dc:creator>
  <cp:lastModifiedBy>SaskPower Corporation</cp:lastModifiedBy>
  <cp:revision>121</cp:revision>
  <dcterms:created xsi:type="dcterms:W3CDTF">2013-02-28T00:52:24Z</dcterms:created>
  <dcterms:modified xsi:type="dcterms:W3CDTF">2015-05-05T17:34:17Z</dcterms:modified>
</cp:coreProperties>
</file>